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1"/>
  </p:sldMasterIdLst>
  <p:notesMasterIdLst>
    <p:notesMasterId r:id="rId38"/>
  </p:notesMasterIdLst>
  <p:handoutMasterIdLst>
    <p:handoutMasterId r:id="rId39"/>
  </p:handoutMasterIdLst>
  <p:sldIdLst>
    <p:sldId id="256" r:id="rId2"/>
    <p:sldId id="258" r:id="rId3"/>
    <p:sldId id="259" r:id="rId4"/>
    <p:sldId id="260" r:id="rId5"/>
    <p:sldId id="264" r:id="rId6"/>
    <p:sldId id="261" r:id="rId7"/>
    <p:sldId id="262" r:id="rId8"/>
    <p:sldId id="265" r:id="rId9"/>
    <p:sldId id="281" r:id="rId10"/>
    <p:sldId id="282" r:id="rId11"/>
    <p:sldId id="283" r:id="rId12"/>
    <p:sldId id="284" r:id="rId13"/>
    <p:sldId id="285" r:id="rId14"/>
    <p:sldId id="266" r:id="rId15"/>
    <p:sldId id="268" r:id="rId16"/>
    <p:sldId id="272" r:id="rId17"/>
    <p:sldId id="279" r:id="rId18"/>
    <p:sldId id="275" r:id="rId19"/>
    <p:sldId id="278" r:id="rId20"/>
    <p:sldId id="277" r:id="rId21"/>
    <p:sldId id="276" r:id="rId22"/>
    <p:sldId id="267" r:id="rId23"/>
    <p:sldId id="274" r:id="rId24"/>
    <p:sldId id="273" r:id="rId25"/>
    <p:sldId id="286" r:id="rId26"/>
    <p:sldId id="287" r:id="rId27"/>
    <p:sldId id="288" r:id="rId28"/>
    <p:sldId id="289" r:id="rId29"/>
    <p:sldId id="291" r:id="rId30"/>
    <p:sldId id="292" r:id="rId31"/>
    <p:sldId id="293" r:id="rId32"/>
    <p:sldId id="296" r:id="rId33"/>
    <p:sldId id="294" r:id="rId34"/>
    <p:sldId id="297" r:id="rId35"/>
    <p:sldId id="298" r:id="rId36"/>
    <p:sldId id="295" r:id="rId37"/>
  </p:sldIdLst>
  <p:sldSz cx="9144000" cy="5715000" type="screen16x1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7" autoAdjust="0"/>
    <p:restoredTop sz="44189" autoAdjust="0"/>
  </p:normalViewPr>
  <p:slideViewPr>
    <p:cSldViewPr snapToGrid="0">
      <p:cViewPr>
        <p:scale>
          <a:sx n="85" d="100"/>
          <a:sy n="85" d="100"/>
        </p:scale>
        <p:origin x="1411" y="24"/>
      </p:cViewPr>
      <p:guideLst/>
    </p:cSldViewPr>
  </p:slideViewPr>
  <p:notesTextViewPr>
    <p:cViewPr>
      <p:scale>
        <a:sx n="1" d="1"/>
        <a:sy n="1" d="1"/>
      </p:scale>
      <p:origin x="0" y="-1339"/>
    </p:cViewPr>
  </p:notesTextViewPr>
  <p:sorterViewPr>
    <p:cViewPr>
      <p:scale>
        <a:sx n="100" d="100"/>
        <a:sy n="100" d="100"/>
      </p:scale>
      <p:origin x="0" y="-24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E0D408E-80B5-45C6-81A9-FC321B96F8CD}"/>
              </a:ext>
            </a:extLst>
          </p:cNvPr>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7C13620-F384-4050-950E-E97B8136B000}"/>
              </a:ext>
            </a:extLst>
          </p:cNvPr>
          <p:cNvSpPr>
            <a:spLocks noGrp="1"/>
          </p:cNvSpPr>
          <p:nvPr>
            <p:ph type="dt" sz="quarter" idx="1"/>
          </p:nvPr>
        </p:nvSpPr>
        <p:spPr>
          <a:xfrm>
            <a:off x="3970938" y="0"/>
            <a:ext cx="3037840" cy="466435"/>
          </a:xfrm>
          <a:prstGeom prst="rect">
            <a:avLst/>
          </a:prstGeom>
        </p:spPr>
        <p:txBody>
          <a:bodyPr vert="horz" lIns="91440" tIns="45720" rIns="91440" bIns="45720" rtlCol="0"/>
          <a:lstStyle>
            <a:lvl1pPr algn="r">
              <a:defRPr sz="1200"/>
            </a:lvl1pPr>
          </a:lstStyle>
          <a:p>
            <a:fld id="{166F29B1-692A-4C73-A1A5-21E871E08F81}" type="datetimeFigureOut">
              <a:rPr lang="en-US" smtClean="0"/>
              <a:t>10/22/2017</a:t>
            </a:fld>
            <a:endParaRPr lang="en-US"/>
          </a:p>
        </p:txBody>
      </p:sp>
      <p:sp>
        <p:nvSpPr>
          <p:cNvPr id="4" name="Footer Placeholder 3">
            <a:extLst>
              <a:ext uri="{FF2B5EF4-FFF2-40B4-BE49-F238E27FC236}">
                <a16:creationId xmlns:a16="http://schemas.microsoft.com/office/drawing/2014/main" id="{94307B20-AC00-4CC5-9B26-7EB52DBC78B3}"/>
              </a:ext>
            </a:extLst>
          </p:cNvPr>
          <p:cNvSpPr>
            <a:spLocks noGrp="1"/>
          </p:cNvSpPr>
          <p:nvPr>
            <p:ph type="ftr" sz="quarter" idx="2"/>
          </p:nvPr>
        </p:nvSpPr>
        <p:spPr>
          <a:xfrm>
            <a:off x="0" y="8829968"/>
            <a:ext cx="3037840" cy="46643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9FAFCC1-6610-4D24-B357-7D1EA71982AE}"/>
              </a:ext>
            </a:extLst>
          </p:cNvPr>
          <p:cNvSpPr>
            <a:spLocks noGrp="1"/>
          </p:cNvSpPr>
          <p:nvPr>
            <p:ph type="sldNum" sz="quarter" idx="3"/>
          </p:nvPr>
        </p:nvSpPr>
        <p:spPr>
          <a:xfrm>
            <a:off x="3970938" y="8829968"/>
            <a:ext cx="3037840" cy="466434"/>
          </a:xfrm>
          <a:prstGeom prst="rect">
            <a:avLst/>
          </a:prstGeom>
        </p:spPr>
        <p:txBody>
          <a:bodyPr vert="horz" lIns="91440" tIns="45720" rIns="91440" bIns="45720" rtlCol="0" anchor="b"/>
          <a:lstStyle>
            <a:lvl1pPr algn="r">
              <a:defRPr sz="1200"/>
            </a:lvl1pPr>
          </a:lstStyle>
          <a:p>
            <a:fld id="{A63A0D6A-ADE9-4E00-B90C-351E2321ADB6}" type="slidenum">
              <a:rPr lang="en-US" smtClean="0"/>
              <a:t>‹#›</a:t>
            </a:fld>
            <a:endParaRPr lang="en-US"/>
          </a:p>
        </p:txBody>
      </p:sp>
    </p:spTree>
    <p:extLst>
      <p:ext uri="{BB962C8B-B14F-4D97-AF65-F5344CB8AC3E}">
        <p14:creationId xmlns:p14="http://schemas.microsoft.com/office/powerpoint/2010/main" val="393061882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0-22T07:03:23.308"/>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20065 9812,'-5'0,"-2"0,-4 0,-3 0,-6 0,-5 0,-6 0,-6 2,-2 1,-2 3,-1 2,-5-1,-5 3,-11-1,-4-2,-5-1,1-3,-6 3,-4 1,1-2,-3-1,3-1,1-2,4 0,9 1,2 1,2-1,0 0,-1-1,3 0,6 0,6-1,-3 0,3 0,1 0,4-1,2 1,0 0,4 0,7 0,4 0,5 0,1 0,2 0,0 0,1 4,1 2,3 2,0 3,2 2,3 4,1 0,1 0,2 3,-3 3,0-1,1 0,2-1,1-2,2-1,0 0,1 0,0 0,-2-4,0 0,-1 1,1-2,1 3,0 0,1 1,-1 0,1 2,0 0,1-2,-1 0,0 1,0 0,0 0,0 1,0-1,0-1,0 0,0 0,0 2,4-4,2-1,-1-1,-1 1,0 0,-3 3,0 0,-4 4,-5 2,0 3,-4 1,-1-2,-3 3,-1-3,2 0,1-3,1-2,1-2,3 0,-1 0,-2-1,2-1,3 1,-3 4,2 1,1 0,0-1,1 0,2-1,2 0,0-2,1-1,1 1,0-1,1 1,-1-1,0 2,1-1,-1-1,0 1,0-1,0 1,0 0,0-2,0 2,0-1,0 1,0 0,0 3,0 2,0-1,0-2,4 1,2-3,-1 1,-1-1,-1 1,1-1,0-1,-1 0,4 0,0 1,1-2,-1-2,-1 1,-2-1,3 1,-1 1,0 0,1 2,-2 0,2-1,-2 0,4 0,-1 2,0-1,-1 0,-1 1,-1 2,-3 0,4 1,1-2,0 1,0-2,-1 1,2-4,2-2,-1-1,-1 1,-1 1,3 1,2-1,3-2,2-2,3 0,3-1,0-2,-4 3,-6 3,-8 2,-8 1,-4 0,-4-3,0 0,1 0,3 2,0 0,1 2,0-2,1-2,-3-4,-1 0,0-3,1 2,-2 2,1 2,-1 3,2-1,-3 2,0 0,-2 2,2-1,-1 1,1 0,3-2,0-4,1 1,3-1,1 3,-2-2,-1-2,0 2,2 1,2 0,0 1,1 0,1 2,0 0,0-1,1 1,-1-1,2 1,1 0,2 1,0-1,3-1,1 1,-1-1,-1 1,0 0,-3 0,1 1,0-2,-2 0,0 0,-2 1,0 0,-1 1,0-1,0-1,-1 1,1-1,0 1,0 0,0-2,0 2,0-1,0 1,0 0,0 1,0-1,0-1,0 0,0 0,0 2,0-2,0 2,0-1,4-1,2 1,-1-1,-1 1,0 0,0-1,-1 0,5 4,0 1,0 0,0-1,3 3,-2 0,1-1,-2 0,3-2,-2-1,1 0,-2-3,0 0,-1 0,2 1,0-1,0 2,-1-1,2 3,1 0,0 1,1-2,1 1,-1-2,1 1,0-4,9-12,3-12,1-4,-12 9,-17 12,-14 8,-9 5,0 0,3 2,3-5,4-2,2-4,2-1,2 0,6 1,7-3,4-3,5-2,1 2,1 0,1-2,-1 2,-2-2,-2 3,2 1,-2 0,-1-1,-1 2,0 2,-1 0,1 3,3 1,3 2,2 0,1-1,1 1,-3-1,-4 2,-1-1,-3 1,-3-1,-2-1,-1 0,0 1,-2 0,1 0,-1 0,1 0,0-1,0 1,-1-1,1 1,0 0,0-1,0 0,0 0,0 1,0 0,0 1,1-1,-1-1,0 3,0 2,0-1,-1 1,1-1,0 1,0 2,0-1,0-2,0 1,0 1,0-1,0 0,0-1,0-1,5-1,0-2,1 1,-2-1,1-4,0 1,-1 4,-2 2,4 0,0 0,0-1,-2 0,-1-1,1 0,0 0,-1 1,-1-1,-1-1,2 0,0 0,0 1,-1 4,3 1,2-3,1 1,-1-2,3 1,-1-2,1 3,3 2,1 0,9 1,13-7,2-6,-17-2,-25 12,-15 3,-10 2,1 0,-1-6,4-2,3-1,2-4,4 0,2 0,4 0,0 2,0 0,1 2,2 1,-3 1,-1-1,1 3,0 1,-2 0,0-2,3 1,3-1,0-5,1 0,2-1,-4 0,1 1,0 1,-1 1,2 1,0 0,2 1,2-2,0 1,1-1,0 1,0 0,0-1,0 0,1 0,-1 1,0 0,0 1,-4 3,-2 1,1 2,0 1,2-1,1-3,1-2,1-1,0 0,0-1,0 1,1-1,-1-2,-2 1,-1 0,0 1,1 0,1 1,0-1,0-1,1 1,0-1,0 1,0 0,0-2,0 2,0-1,1 1,-1 0,0 0,0 5,0-1,0-1,0 0,0-2,0 1,0-2,0 1,0-1,0-1,0 1,0-1,0 1,0-1,0 2,4-3,1-2,1-1,-2 1,-1 1,1-3,0 2,-1-1,-1 1,0 1,-2 1,5-2,1 0,-1 0,-1 2,1 1,0-2,-2 3,0-1,0 1,1 0,-1 1,-1-1,4-3,0-2,0 0,-2 2,1-4,0 2,-2 1,0-1,2 3,2-1,-2 3,0 0,0-4,-1 1,0 0,-2-1,4-2,0 0,0 1,-2 2,1 1,-1 2,2-1,-1 0,-1 1,4-1,-1 2,-1-1,1-4,-1 1,2 0,3-2,3 3,2-2,-3-2,0-2,1 1,0 1,3 0,0-1,-3 1,-2-1,2-1,0-1,-2 1,2-1,-3 1,0-2,-3 2,3-1,0 1,1-2,-1 0,1-1,1-2,-2 2,2 2,0 0,-1 3,0-2,0 1,-2 2,-1 1,-1-2,3 0,-1 1,1-1,2-1,1 2,0 2,3-3,-1-1,2-2,0 1,1 2,0-2,2 2,3 1,-2-2,-1-2,-1-4,-1-1,0-3,-1 0,0-2,1 1,-3-1,2 1,-1-1,1 1,-1 0,4 0,2 0,4 0,3 0,-1 0,1 0,-1 0,-2 0,-5 0,-1 0,-2 0,-1 0,0 0,0 0,0 0,-2 0,1 0,5 0,-1 0,4 0,1 4,2 2,4-1,-3 0,-1-2,1-1,-3-1,1-1,0 0,2 0,2 0,-2-1,1 1,3 0,3 0,-3 0,-1 0,1 0,-1 0,0 2,1 1,0-1,0 1,-4-2,-4 0,0 0,4 3,-1 2,2-1,-1 1,1 0,3-1,-3 2,0 0,-1 0,-4-3,-1-1,-2 1,-4 0,0-1,-1-1,0-1,5 0,0-1,2 0,2 0,-1-1,-4 1,0 0,-2 0,2 0,2-4,3-2,0 1,1 0,1 0,-3 1,-1 0,2 1,-2 0,2-1,-2 1,4-3,-1-1,1 1,-1-1,-2 1,-3 1,-1 2,-1 2,-1 0,3 1,5 0,-1 0,0 0,1 0,-1 1,1-5,0-2,2 1,-2-2,1 1,2 2,4-4,3 1,6-4,4 1,0 1,3 3,-1 3,-4 1,-4 1,-7 1,-4 0,-6 0,0 1,-3-1,3 0,0 1,3-1,3 0,3 0,4 0,3 0,4 0,2 0,-1 0,-4 0,-3 0,-1 0,-2 0,-6 0,-5 0,-1 0,0 0,-1 0,1 0,2 0,2 0,4 0,2 0,4 2,2 1,-3-1,3 0,-4 0,0 1,1 0,1 5,2-1,1 4,1 0,-5 0,-3 3,-2-2,-4 0,0-3,4 2,-2-1,2 0,0-2,1 2,0-1,-3-1,-2-3,-3 0,-2 0,-3-2,-2-1,1-1,-2 0,2-1,3 0,1 0,-2-1,1 1,-2 0,1 0,-2 0,1 0,-1 0,3 0,0 0,1 0,3 0,-1 0,0 0,-2 0,-1 0,-1 0,1 0,1 0,-1 0,-1 0,1 0,-2 0,0 0,4 0,-1 0,-1 0,2 0,1 0,3 0,-1 0,1 0,5 0,3 0,6 0,1 0,1 0,2-2,0-1,-2-2,1 0,-1 1,-2-3,-1-1,6 1,0-2,4 1,1 0,-1 3,1-2,1-1,-7 2,-4 2,-3 1,-2 2,2 0,-4 1,-1 0,0 0,-1 1,0-1,-3 0,-2 0,0 0,-2 0,-3 0,-1 0,2 0,-1-2,1-1,-3 1,1-3,3 1,-1 0,2-2,1-2,-2 0,2 0,-2 2,4-2,-1 0,-3 2,3-1,-1 1,1 2,3-3,0-1,-3 2,-1 2,-4 1,-3 1,2 2,5-1,1 2,0-1,1 0,-1 0,1 1,-3-5,1-2,5 1,3-2,7 1,9 2,2 0,3-2,0 0,-2 0,-4 2,-4 1,-4 1,-4 1,-2 1,-5 0,-1 1,-1-1,-4 0,1 0,2 0,1 1,7-1,7 0,3 0,5 0,6 0,0 0,2 0,-2 0,1 0,-7 0,-6 0,-2 0,-1 0,-2-5,1-5,0-1,-4 2,-3-1,2 2,-2-1,-6-1,0 3,3 2,3 0,3 0,-2 2,1 1,0 1,1 0,-3 1,0 0,2 0,0 0,-2 1,-4-1,0 0,2 0,-1 0,-3 4,0 2,-2-1,3 2,-1-1,1-2,2 4,0-1,2-1,-3 3,-2 0,-3-2,0-2,0-2,3-1,-1-1,-3-1,3 0,-1-1,-4 1,-5 0,1-1,-2 1,2 0,4 0,0 0,-1 0,0-2,0-1,-1 0,0-1,0 0,3 0,1 2,-3-4,3-1,1 1,3 2,-1 1,2-1,-1 0,3 1,-3 1,-1-3,-3-1,-1 0,-2 2,-3 1,1 1,-2 1,2-1,-1-1,2 0,-2 2,0-1,-3-3,-1-1,1 1,1 0,-1 0,-1 1,1 0,1 2,-1 0,2 1,-1-1,-2-1,1 1,1 0,-1 0,3 2,-1-1,2 1,-2-4,-2-2,1 1,0 1,-1-1,3 0,-1 2,2 0,-3-3,-1 0,1 0,-2 0,-1 0,-1 2,3 1,-2-1,0 0,1 1,-1-3,0-1,2-1,-2-4,0 1,-1 1,-2 2,2 0,-1-1,0 0,-2 0,2 2,0-1,-1 1,-1-2,0 0,-1 0,2 1,0-2,0 0,-1 1,2 1,-1-3,1 2,-2-1,2 2,0 0,0 1,-2-2,0 1,3 0,-1 1,1 1,-2-2,1-1,0 0,0 1,-2 0,2 2,2 1,-2-3,0 1,-2-1,2 0,0-2,-3-1,0 1,4-3,-1 0,0 1,-2 2,1-3,-2-1,2 2,0-1,-2-1,0 3,-1-2,3-1,-1 1,-1-3,0 0,-1-1,3 1,-1 2,-1-1,-1 0,-1 0,-1-1,0 0,0-2,0 0,0 1,-2 0,4-1,0 0,2 0,-1-1,3 1,-1 1,1 0,-2 0,3 3,-2-1,1 3,-2 2,1 1,1 3,1-2,-1 1,4 1,-2 0,-1 0,-1 0,1 0,-1-2,-1-3,-1-3,0 1,-1 0,2 2,0 2,0-3,-1-1,2 1,-1 0,-1-2,-1 3,-1-2,-1-1,-3 1,0-3,-1 0,-1-2,-1 1,1-2,2 0,0 2,1-1,3 3,1 2,2-2,-2 1,4 2,-2-2,1 3,-1 0,1 3,2 2,-2 0,0 1,3-3,1 1,2 0,1 2,-3 0,-4-4,-3-2,-3-2,-6-6,-4-3,-2 0,1 1,-4-4,1 1,1-2,3-1,2 3,0-2,1 0,0 2,1-2,1 0,1 3,-1 0,1 2,1 3,-1-1,0 2,0-1,0 1,0-1,0 0,0 1,0-1,0 1,0-1,0 1,0 0,0-1,0 1,0-1,0 0,0 0,0-1,0 3,0-2,0 1,0-1,0 0,0-1,0 1,0 1,0-1,0 1,0-1,0 0,0 2,0-2,0 1,-4-1,-2 0,-1-1,0 1,-3 3,0 3,0-2,1 0,-1-2,-2-1,2-1,-1 1,3 0,2-1,2 1,2-2,-3 1,0-1,0 1,1 1,1 0,2-1,0 0,-1 1,-1 0,-4 0,0-1,0 0,2 1,1-2,0 3,0 2,1 1,1-2,1 1,0-3,1 0,0-1,0 0,-2 1,0-1,-1 1,1-2,-4 2,0 0,0-1,-1 1,-3-1,0 0,2 0,1-1,3 2,2 0,1 0,-1-1,0 0,-1-1,-3 3,0 2,-1 1,3-1,-1-1,0-1,1-1,0 3,-1-1,2 0,-4 1,0-1,1-1,2-2,-2 3,2 1,0 1,2-1,-4-1,0-2,0 0,2-1,1 0,2 0,0 1,0-1,-1 4,0 0,-1 0,2-2,-1 0,1 0,1-1,0 0,0-1,0 0,0 1,0 0,0 0,0-2,0 2,0-2,0-4,0 1,-4 1,-2-6,-1-7,0-4,-3-2,0-7,-2-2,1 1,2 3,2 4,4 3,-2 2,2-2,0 4,-3 1,0 0,0-1,1 1,2 4,2 1,0 1,-4-2,0-2,0 1,1-2,1-2,1 3,-1 3,0 4,0-1,1 3,1-3,0 0,1 2,0 0,0-2,0 1,0 1,0 1,0-1,0 1,0-3,0 0,0 1,0 1,0-2,0-3,0 0,0 2,0 3,5 0,0-1,3 1,-1 0,-1 2,2-2,0-1,1-3,-1 1,-3 3,4 1,-2 2,0 0,0 2,-2-1,0 1,-3-3,4 1,1-2,0 2,0-3,3 3,-1 1,-1-4,0 2,-2-4,1-1,-2 2,0 3,-3 0,0 2,-1 0,-1 2,0-2,0 1,-1 1,1 0,0 0,0-1,0 0,0 0,0 0,0 1,-3 3,1 1,-1-1,-3 3,-2-1,2-1,1-3,0 0,0 1,2-2,0 0,-3 2,0 1,1 0,-2 0,1-2,2 0,1-1,-3-1,0-1,0 1,2 1,-1-1,0 1,0 3,0 0,0-1,-2 4,0-2,1 0,1 0,0-2,0-1,2-2,1 0,0 2,-3 2,-1 0,-1-4,0-1,-3-1,1-5,-1 1,2-2,1-1,1 2,1-1,-3 0,0 1,-1 0,1-1,-2 2,1 4,-1-1,2 3,2-1,-2-3,0 0,1 0,3 1,1 0,-1 1,1 3,0-1,1 1,1-1,1 0,-1 2,1-1,-4 0,-1-1,0 0,0-1,2 1,2 1,0-1,0 1,1-1,0 0,1 0,-1-1,0 2,0 0,0 0,0-2,0 2,0-2,0 1,0 1,0-1,0 1,0-1,0 0,0 2,0-2,0 1,0-1,0 0,0-1,0 1,0 1,0 0,0 0,-2 3,-1-1,-4 3,0 1,-2 3,-2 2,2-2,-2 1,1-1,-1 1,-1 1,0 1,0 0,-1 1,-2-3,1 0,-2 1,-1 2,-1 1,0 1,1 2,4-3,-1 1,0-1,-1 1,1-3,1-2,3 0,-1-1,1 0,2-3,3-1,2-4,2-1,0-2,2 1,-3 3,0 1,-3 5,1-2,-5 1,-1 3,-1 0,-1 2,-1 1,-3 1,-1-2,1-2,-2 2,1 1,-2 1,1 1,-1 2,1 0,1 0,-1 0,3-2,2-1,-1 1,-1 0,1 0,-2 1,-1 1,0 0,-1 0,-1 0,1 0,1 0,-1 0,1 0,-2 0,1 0,0 0,0 0,1 0,-1 0,1 0,-1 0,0 0,1 0,0 0,0 0,-1 0,0 0,-1 0,1 0,1 0,-1 0,1 0,3-4,0-2,0 1,-2 1,2-1,1 0,1 1,-2 2,2-2,0 0,-2 1,2-3,0-1,-1 1,0-1,2 1,0 2,1-4,-1 1,-1 1,1-1,-1 1,-1 2,2-3,0 0,-1 0,-2 1,-2 0,-1 2,-1-1,-1 0,2 2,-1-4,1 0,-1 1,-5 1,1 2,-1 2,2-2,2 0,0 0,1 1,0 1,0 0,-1-3,1-2,2 1,-2 1,1 1,-1 1,0 1,2 1,-2 0,1 0,-1 0,0 0,-1 0,1 1,1-1,0 0,-1 0,0 0,1 2,-2 1,1 1,-4 6,-1 0,1 0,1-1,1 2,2 0,-1-3,3-1,2 0,1-3,-1-1,0-2,-3 0,1-1,-3 0,1-1,1 1,-1 0,1-1,-1 1,0 0,-1-4,1-2,1 1,3-1,1 0,-1 1,-1 2,-1 1,1 1,-2 1,0 0,-1 0,0 0,-1 1,0-1,2 0,0 0,-1 0,0 0,0 0,0 0,0 0,1 0,-1 0,1 0,-1 0,0 0,-1 0,1 0,1 0,-1 0,1 0,-1 0,0 0,2 0,-2 0,1 0,-1 0,0 0,0 0,-1 0,3 0,-2 0,1 0,-1 4,0 2,-1-1,1 0,1-2,-1-1,1 1,-1 0,0 0,2-1,-2-1,1 0,3-5,0-2,0 1,-2 0,0 2,0 1,-3 1,-7 0,-1-1,-3 0,-4-5,1-1,1 2,2-2,3 2,4 1,-1 2,0-3,1 0,1 0,2 2,2 1,0-1,1 1,-1 0,1 1,1-4,-2 0,1 0,-1 2,1 1,-2 1,1 1,1 1,-1 0,1 0,-1 1,0-1,-1 0,1 0,1 0,0 0,-1 0,0 0,1 0,-2 0,1 0,1 0,-1 0,1 0,-1 0,0 0,1 0,0 0,2-2,2-1,-2 1,1 0,-3 0,1 1,2-2,1 0,-1 1,0 0,2-4,-1 0,0 0,-3 1,0 2,0 1,-1 2,2-3,1 0,0 1,-1 0,1 1,-3 0,1-4,-2 0,0-1,0 2,-1 1,2 1,-1 1,1 1,-1 0,0 0,-1 1,1-1,1 0,4-2,-1-1,1 1,-3-1,1 2,-3 0,0-4,2-1,-2 1,1 1,-2 1,1 1,2 1,-2 1,1 0,-1 0,0 0,-1 0,1 1,1-1,-1 0,1 0,3-2,0-1,0 0,3-1,2-5,0 0,0-1,0 1,2-2,2-1,-1 1,1-1,-2 0,-1 2,-1 1,1 0,-2 3,-2 1,0 2,1-3,2-2,0 0,-2 1,-3 2,-1 2,-5 1,-3 6,1 3,1 2,1 0,1 0,-1-3,2-1,-1-3,1-1,1 0,0-1,0 3,-3 3,-3 1,1 0,0-2,1 3,3 1,-1-3,2 1,-2-1,-2 3,-2-1,1 1,1-1,2-2,0 2,-3 0,0 1,-1 0,2 0,1 1,0 0,3 0,-5 3,-1-1,2-1,0 3,1-2,0 0,2-3,-2 2,2-1,4 0,1-2,0-3,-1 1,-2-1,-1 3,-1 0,0-2,2-1,-2-2,0-1,0-1,0-1,1 0,0 0,0-1,-1 1,0 0,-1 0,1-1,1 1,-1 0,1 0,-1 0,0 0,0 0,-1 0,3 1,-2-1,1 0,-1 0,0 0,1 0,0 0,0 0,-1 0,0 2,-1 0,1 1,1-1,-1 0,1-1,-1-1,0 5,-1 0,1 1,1-2,0-1,0-1,-2-1,2-1,-2 0,1 0,-3 0,-5-1,-1 1,-3-2,-3-1,2 0,1-3,-4-1,2 0,0 0,1 1,4 0,1 0,1 1,2 2,2-3,1 0,1 0,0 2,1 1,2 1,-2 2,2-1,-2 2,0-1,-1 0,1 0,1 1,0-1,0 0,-2 0,2 0,-2 0,1 0,1 0,-1 0,1-2,-1-1,0 0,2 1,-2 0,1 1,-1-3,0-2,-1 0,1 2,1-1,0 1,-1 0,0 1,0 2,0 0,2-3,2-2,1 1,-1 1,-1 1,-2 1,0 1,1 1,-1 0,0 0,-2 0,1 1,-1-1,1 0,1 0,-1 0,1 0,-1 0,0 0,0 0,-1 0,2 0,0 0,0 0,-1 0,0 0,-1-2,1-1,1 0,-1 1,1 1,-1 0,0 0,2 1,-2 0,1-2,-1-1,0 1,-1 0,1 0,1 1,0 1,0 0,-2 0,2 0,-2 0,1 0,1 0,-1 0,1-4,-1-2,2-1,5-5,3-5,3-8,1 2,-1 4,-5 5,-1 6,-5 3,0 4,-3 0,0 2,2 0,-1 0,0 0,-1 0,2-1,-2 4,0 2,2 0,0-2,0-1,-1-1,0-1,-1-1,1 0,1 0,-1 2,1 0,-1 1,0-1,2-1,-2 5,1 0,-3 1,-3 0,1 3,0 0,1 0,0-2,4 3,3-1,1-1,-1-1,-1-2,-1 0,-1-1,-1 3,0 0,3 1,2-1,-1-3,0 4,-2-1,-1 0,1 0,-1-3,0 3,-1 0,2 0,2 0,-1-3,0 1,1-1,-3 3,1 0,-2-1,1-2,-2 0,0 0,2-2,0 0,-1-2,0 0,0-1,2 4,-2 1,1 1,-1-2,0-1,0-2,-1 0,2 0,0-1,0 0,-2-1,2 1,-2 0,1 0,1 0,-1 0,1 0,-1 0,0 0,-1 0,1 0,1 0,0 0,0 0,-2 0,4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0-22T07:03:50.869"/>
    </inkml:context>
    <inkml:brush xml:id="br0">
      <inkml:brushProperty name="width" value="0.12" units="cm"/>
      <inkml:brushProperty name="height" value="0.24" units="cm"/>
      <inkml:brushProperty name="color" value="#FFFC00"/>
      <inkml:brushProperty name="tip" value="rectangle"/>
      <inkml:brushProperty name="rasterOp" value="maskPen"/>
      <inkml:brushProperty name="ignorePressure" value="1"/>
    </inkml:brush>
  </inkml:definitions>
  <inkml:trace contextRef="#ctx0" brushRef="#br0">26129 7882,'0'2,"0"5,0 4,2-1,3-1,5-3,3-2,3-2,1-1,0-1,1 0,0-1,1 1,-1-1,1 1,0 0,-2 0,0 0,0 0,2 0,-2 0,2 0,-1 0,-1 0,1 0,-1 0,3 0,3 0,3 0,0 0,-1 0,-2 0,-3 0,0 0,-2 0,0 0,-1 0,0 0,0 0,0 0,3 0,2 0,0 0,1 0,2 0,-1 0,-2 0,1 0,1 0,-1 0,-1 0,-1 0,-1 0,-1 0,-2 0,0 0,0 0,1 0,0 0,0 0,0 0,3 0,0 0,1 0,-1 0,-1 0,0 4,-1 2,0-1,-2-1,0 0,0-3,3 0,3 0,-1-1,2 0,2-1,-2 1,1-2,2-1,-3 0,-3 1,-1 0,-1 1,-1 1,0 0,-2 0,2 0,-2 0,2 0,0 0,0 0,1 0,-3-2,2-1,-1-4,1 0,0 0,1-1,-1 2,-1 1,1 2,-1 1,1-3,0-1,-2 1,2 1,-1 1,1-1,0 1,1 0,-1 1,-1 0,0 0,1-2,0-3,-1 0,2-2,-1 1,-1 2,5-3,1 1,-2 2,1 1,-2 2,-1 1,0 2,-2 0,1-2,-1-1,1 1,-1 0,2 1,-1 0,-1 1,0-1,0 1,2 0,-2 1,2-1,-1 0,-1 0,1 0,-1 0,1 0,0 0,1 0,-1 0,-1 0,0 0,0 0,2 0,-2 0,0 0,0 0,1 0,0 0,-1 0,2 0,-1 0,-1 0,1 0,-1 0,1 0,0 4,1 4,-1 0,-3 1,-3-1,-2 3,0-2,0 1,-1-1,3-3,1-2,1-2,2-1,0-1,2 0,0-1,1 1,0 0,-2-1,1 1,-1 0,2 0,-2 0,2 0,-1 0,-1 0,1 0,-1 0,1 0,0 0,0 0,1 0,-2 0,0-4,0-2,2 1,-2 0,0 2,0 1,0 1,2 1,-2 0,2-2,-1 0,-1-1,1 1,-1 1,1 0,0 0,1 1,-1 0,-1 0,0 0,1 0,0 1,-1-1,0-2,1-1,-1 0,1 1,0 0,0 1,0 1,-1 0,1 0,-1 0,1 0,0 0,1 0,-1 0,-1 0,1 0,-1 0,1 0,0 0,0 0,1 0,-3 0,2 0,-1 0,1 0,0 0,-1 0,0 0,0 0,1 0,0 0,1 0,-1 0,-1 0,1 0,-1 0,1 0,0 0,1 0,-1 0,-1 0,0 0,0 0,2 0,-2 0,0 0,0 2,0 1,2 0,-2-1,2 0,-3 3,-2 1,-3 2,-2-1,3-2,-2 4,-2 1,0-1,2-1,0-3,-1-2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0-22T07:04:22.407"/>
    </inkml:context>
    <inkml:brush xml:id="br0">
      <inkml:brushProperty name="width" value="0.12" units="cm"/>
      <inkml:brushProperty name="height" value="0.24" units="cm"/>
      <inkml:brushProperty name="color" value="#FF40FF"/>
      <inkml:brushProperty name="tip" value="rectangle"/>
      <inkml:brushProperty name="rasterOp" value="maskPen"/>
      <inkml:brushProperty name="ignorePressure" value="1"/>
    </inkml:brush>
  </inkml:definitions>
  <inkml:trace contextRef="#ctx0" brushRef="#br0">30924 8429,'-2'0,"-5"0,-8 4,-3 1,-7 3,-6-1,-4 3,-2 0,-3 2,-2-1,0 2,0-1,-1 0,6-3,4-3,2 3,4-2,0 0,1-3,2-1,1-2,-1 2,0 0,1-1,2 0,0-1,1 0,3 3,0 2,0-1,-1-1,0-1,2-1,-1 1,0 0,-1 0,0-1,-1-1,1 0,1-1,-1 0,1 0,-1 0,0 0,-1 0,1 0,1 0,0 0,0 0,-2 0,2 0,0-4,0-2,2-2,1 1,4-1,-1 2,-1-4,-2 1,1-1,0 2,3-2,1 0,2 1,-3 0,2-1,-1 1,-3-1,-2 2,2 0,-1 1,-1-2,0 1,3-2,-2-2,0 1,1-1,0 1,-1 1,2-1,-2-1,0-3,-1 1,3 1,-2 3,0 3,-2 2,-1 3,0 1,-1 1,0 0,3 5,-1 1,1 0,-2 1,0-1,0-1,-1 2,0 1,-1-2,0 1,-1-1,1 0,1 4,-1 0,1 1,-2-3,2-1,0-3,0-1,-5-2,1-1,-2 0,-2 0,0-1,-1 1,-3-1,-1 1,3 0,-1 0,1 0,2 0,2 0,2 0,2 0,1 0,2 0,-2 0,0 0,0 0,0 0,2 0,-2 0,1 0,3 4,0 2,0-1,0 2,-1 1,-1-1,-2-1,1 2,-2 1,1-1,0 0,1-2,-1-2,0-2,0-1,0 3,-1 2,2-1,0-1,0-2,-2 0,2-1,-2-1,1 0,1 0,-1 0,1 0,-1-1,0 1,2 0,-2 0,1 0,-1 0,0 0,-1 0,1 0,1 0,0 0,-1-2,0-1,1 1,-2-1,1 2,1 0,-1 0,1 1,-1 0,0 0,1 0,0 1,0-1,-1 0,0 0,-1-2,1-1,1 0,-1 1,1-4,-1 0,0 0,0 1,-1 2,3 1,-2 1,1-1,-1-1,2-1,2-1,-1 1,0 1,1 1,-2 1,0 1,-2 0,0 0,1-4,0-2,-1 1,0 1,0 1,-1 1,1 1,3 3,3 0,-2 1,2 2,1-1,6 0,7-1,4-1,7-1,2-1,3 0,0 0,2 0,0 0,-2 0,0 0,0 0,0-1,0 1,-1 0,0 0,0-4,1-1,0-1,1 2,-1 1,-3-1,-3 0,2 1,0 1,2 0,-2-3,0 0,0-1,1 2,0 1,1-1,0 0,2 1,0 1,1-1,-1-1,-1 1,1 1,-1 1,2-4,-2-1,0 0,1 2,-1 1,1 1,0 2,0-1,0 1,-3 3,-4 2,-4 3,-2 0,0 2,2 1,2-3,4-2,2-2,3-2,0-1,-1-1,1-1,0 1,0 0,0-1,-1 1,1 0,-1 0,1 0,0 0,1 0,-1 0,-1 0,0 0,0 0,2 0,-2 0,2 0,-1 0,-1 0,1 0,-1 0,1 0,0 0,1 0,-1 0,-1 0,0 0,0 0,2 0,-2 0,0 0,-4 2,1 5,-3 3,-2 3,-2-2,-1 2,2-1,2-3,4-3,1-2,1 0,1-1,0 0,2-1,-1-1,1-1,0 0,-2 0,1 0,-1 0,1 0,0-1,-2 1,2 0,-1 0,1 0,0 0,0 0,1 0,-2 0,0 0,0 0,2 0,-2 0,2 0,-1-4,-1-2,1 1,-3-1,-2 0,1 1,-1 0,-2 0,3 1,0 2,0 0,2 2,0-1,2 2,0-1,-1 0,1 0,-1 0,1 0,0 0,1 1,-1-1,-1 0,1 0,-1 0,1 0,0 0,1 0,-1-5,-1 0,0-1,1 2,-4-1,0 0,0-3,0-2,1 0,-1 0,-2 2,-2-3,1 2,1 1,-1 1,1 1,0 1,2 3,1 0,1 2,2-1,-2 6,-4 3,-2 1,-3 0,-2 3,2 0,0 0,1-2,1-3,3-3,2-2,3-1,0-1,2 0,0 0,-2-1,1 1,0-1,0 1,0 0,-1 0,0 0,1 0,0 0,-1 0,2 0,-1 0,-1 0,1 0,-1 0,1 0,0 0,1 0,-1 0,-1 0,0 0,1 0,0 0,-3 4,-1 2,-3 1,0 1,1-3,-2 2,0-2,2-1,-1 3,0 0,2-1,2-1,-1-2,2-2,1 0,1-1,0 0,1 0,0 0,-2-1,0 1,1 0,0 0,0 0,0 0,-1-2,-3-1,-2 0,-2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0-22T07:04:25.077"/>
    </inkml:context>
    <inkml:brush xml:id="br0">
      <inkml:brushProperty name="width" value="0.12" units="cm"/>
      <inkml:brushProperty name="height" value="0.24" units="cm"/>
      <inkml:brushProperty name="color" value="#FF40FF"/>
      <inkml:brushProperty name="tip" value="rectangle"/>
      <inkml:brushProperty name="rasterOp" value="maskPen"/>
      <inkml:brushProperty name="ignorePressure" value="1"/>
    </inkml:brush>
  </inkml:definitions>
  <inkml:trace contextRef="#ctx0" brushRef="#br0">8087 7938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91440" tIns="45720" rIns="91440" bIns="45720" rtlCol="0"/>
          <a:lstStyle>
            <a:lvl1pPr algn="r">
              <a:defRPr sz="1200"/>
            </a:lvl1pPr>
          </a:lstStyle>
          <a:p>
            <a:fld id="{ABAADD5D-3D50-4AED-814C-7FD40AD17202}" type="datetimeFigureOut">
              <a:rPr lang="en-US" smtClean="0"/>
              <a:t>10/21/2017</a:t>
            </a:fld>
            <a:endParaRPr lang="en-US"/>
          </a:p>
        </p:txBody>
      </p:sp>
      <p:sp>
        <p:nvSpPr>
          <p:cNvPr id="4" name="Slide Image Placeholder 3"/>
          <p:cNvSpPr>
            <a:spLocks noGrp="1" noRot="1" noChangeAspect="1"/>
          </p:cNvSpPr>
          <p:nvPr>
            <p:ph type="sldImg" idx="2"/>
          </p:nvPr>
        </p:nvSpPr>
        <p:spPr>
          <a:xfrm>
            <a:off x="996950" y="1162050"/>
            <a:ext cx="50165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1440" tIns="45720" rIns="91440" bIns="45720" rtlCol="0" anchor="b"/>
          <a:lstStyle>
            <a:lvl1pPr algn="r">
              <a:defRPr sz="1200"/>
            </a:lvl1pPr>
          </a:lstStyle>
          <a:p>
            <a:fld id="{2F4568F7-C352-409B-A2FA-D325519DD667}" type="slidenum">
              <a:rPr lang="en-US" smtClean="0"/>
              <a:t>‹#›</a:t>
            </a:fld>
            <a:endParaRPr lang="en-US"/>
          </a:p>
        </p:txBody>
      </p:sp>
    </p:spTree>
    <p:extLst>
      <p:ext uri="{BB962C8B-B14F-4D97-AF65-F5344CB8AC3E}">
        <p14:creationId xmlns:p14="http://schemas.microsoft.com/office/powerpoint/2010/main" val="3980102"/>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biblegateway.com/passage/?search=Numbers+16&amp;version=NIV#fen-NIV-4196a"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biblegateway.com/passage/?search=Numbers+21&amp;version=NIV#fen-NIV-4345c"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biblegateway.com/passage/?search=Numbers+11%3A30-34&amp;version=NIV#fen-NIV-4057b"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biblegateway.com/passage/?search=Numbers+11%3A30-34&amp;version=NIV#fen-NIV-4059c"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were to ask you to picture in your mind an image of “a wilderness”, what comes to your mind?</a:t>
            </a:r>
          </a:p>
          <a:p>
            <a:pPr marL="171450" indent="-171450">
              <a:buFont typeface="Arial" panose="020B0604020202020204" pitchFamily="34" charset="0"/>
              <a:buChar char="•"/>
            </a:pPr>
            <a:r>
              <a:rPr lang="en-US" dirty="0"/>
              <a:t>For some, it might be looking down from the Rocky Mountains, or Yellowstone National Park, or maybe somewhere way out like Alaska.</a:t>
            </a:r>
          </a:p>
          <a:p>
            <a:pPr marL="171450" indent="-171450">
              <a:buFont typeface="Arial" panose="020B0604020202020204" pitchFamily="34" charset="0"/>
              <a:buChar char="•"/>
            </a:pPr>
            <a:r>
              <a:rPr lang="en-US" dirty="0"/>
              <a:t>For others, you might think of a place more desolate like the Mojave Desert, or Death Valley, or as I just drove last week, that wonderful piece of land between Blythe and Scottsdale, Arizona..</a:t>
            </a:r>
          </a:p>
          <a:p>
            <a:r>
              <a:rPr lang="en-US" dirty="0"/>
              <a:t>Maybe you didn’t picture a destination at all, maybe you pictured your current circumstances, and you just feel lost.</a:t>
            </a:r>
          </a:p>
          <a:p>
            <a:pPr marL="171450" indent="-171450">
              <a:buFont typeface="Arial" panose="020B0604020202020204" pitchFamily="34" charset="0"/>
              <a:buChar char="•"/>
            </a:pPr>
            <a:r>
              <a:rPr lang="en-US" dirty="0"/>
              <a:t>Relationally…  Financially…  Directionally… or even Spiritually.</a:t>
            </a:r>
          </a:p>
          <a:p>
            <a:r>
              <a:rPr lang="en-US" dirty="0"/>
              <a:t>Maybe you feel like Forest Gump, when he started running from coast to coast, because he just didn’t know what else to do.</a:t>
            </a:r>
          </a:p>
          <a:p>
            <a:r>
              <a:rPr lang="en-US" dirty="0"/>
              <a:t>I’ve been there.  When I was out of a job for 6 months about six years ago, I felt like I was in the wilderness.  </a:t>
            </a:r>
          </a:p>
          <a:p>
            <a:pPr marL="171450" indent="-171450">
              <a:buFont typeface="Arial" panose="020B0604020202020204" pitchFamily="34" charset="0"/>
              <a:buChar char="•"/>
            </a:pPr>
            <a:r>
              <a:rPr lang="en-US" dirty="0"/>
              <a:t>I was scared.  I was questioning.  I was anxious.  I was frustrated.  I didn’t know where I was going or where I would end up.  </a:t>
            </a:r>
          </a:p>
          <a:p>
            <a:endParaRPr lang="en-US" dirty="0"/>
          </a:p>
          <a:p>
            <a:r>
              <a:rPr lang="en-US" dirty="0"/>
              <a:t>Today’s message is entitled Wandering “in the Wilderness”.</a:t>
            </a:r>
          </a:p>
          <a:p>
            <a:r>
              <a:rPr lang="en-US" dirty="0"/>
              <a:t>We are in the Book of Numbers, which is the fourth book of the </a:t>
            </a:r>
            <a:r>
              <a:rPr lang="en-US" dirty="0" err="1"/>
              <a:t>pentatauch</a:t>
            </a:r>
            <a:r>
              <a:rPr lang="en-US" dirty="0"/>
              <a:t>.</a:t>
            </a:r>
          </a:p>
          <a:p>
            <a:r>
              <a:rPr lang="en-US" sz="936" kern="1200" dirty="0">
                <a:solidFill>
                  <a:schemeClr val="tx1"/>
                </a:solidFill>
                <a:effectLst/>
                <a:latin typeface="+mn-lt"/>
                <a:ea typeface="+mn-ea"/>
                <a:cs typeface="+mn-cs"/>
              </a:rPr>
              <a:t>The English title “Numbers” is a translation of the Greek title </a:t>
            </a:r>
            <a:r>
              <a:rPr lang="en-US" sz="936" i="1" kern="1200" dirty="0" err="1">
                <a:solidFill>
                  <a:schemeClr val="tx1"/>
                </a:solidFill>
                <a:effectLst/>
                <a:latin typeface="+mn-lt"/>
                <a:ea typeface="+mn-ea"/>
                <a:cs typeface="+mn-cs"/>
              </a:rPr>
              <a:t>Arithmoi</a:t>
            </a:r>
            <a:r>
              <a:rPr lang="en-US" sz="936" kern="1200" dirty="0">
                <a:solidFill>
                  <a:schemeClr val="tx1"/>
                </a:solidFill>
                <a:effectLst/>
                <a:latin typeface="+mn-lt"/>
                <a:ea typeface="+mn-ea"/>
                <a:cs typeface="+mn-cs"/>
              </a:rPr>
              <a:t>. The Septuagint translators chose this title </a:t>
            </a:r>
            <a:r>
              <a:rPr lang="en-US" sz="936" b="1" kern="1200" dirty="0">
                <a:solidFill>
                  <a:schemeClr val="tx1"/>
                </a:solidFill>
                <a:effectLst/>
                <a:latin typeface="+mn-lt"/>
                <a:ea typeface="+mn-ea"/>
                <a:cs typeface="+mn-cs"/>
              </a:rPr>
              <a:t>because of the two censuses of the Israelites </a:t>
            </a:r>
            <a:r>
              <a:rPr lang="en-US" sz="936" kern="1200" dirty="0">
                <a:solidFill>
                  <a:schemeClr val="tx1"/>
                </a:solidFill>
                <a:effectLst/>
                <a:latin typeface="+mn-lt"/>
                <a:ea typeface="+mn-ea"/>
                <a:cs typeface="+mn-cs"/>
              </a:rPr>
              <a:t>that Moses recorded at the beginning (</a:t>
            </a:r>
            <a:r>
              <a:rPr lang="en-US" sz="936" kern="1200" dirty="0" err="1">
                <a:solidFill>
                  <a:schemeClr val="tx1"/>
                </a:solidFill>
                <a:effectLst/>
                <a:latin typeface="+mn-lt"/>
                <a:ea typeface="+mn-ea"/>
                <a:cs typeface="+mn-cs"/>
              </a:rPr>
              <a:t>chs</a:t>
            </a:r>
            <a:r>
              <a:rPr lang="en-US" sz="936" kern="1200" dirty="0">
                <a:solidFill>
                  <a:schemeClr val="tx1"/>
                </a:solidFill>
                <a:effectLst/>
                <a:latin typeface="+mn-lt"/>
                <a:ea typeface="+mn-ea"/>
                <a:cs typeface="+mn-cs"/>
              </a:rPr>
              <a:t>. </a:t>
            </a:r>
            <a:r>
              <a:rPr lang="en-US" sz="936" u="sng" kern="1200" dirty="0">
                <a:solidFill>
                  <a:schemeClr val="tx1"/>
                </a:solidFill>
                <a:effectLst/>
                <a:latin typeface="+mn-lt"/>
                <a:ea typeface="+mn-ea"/>
                <a:cs typeface="+mn-cs"/>
              </a:rPr>
              <a:t>1—4</a:t>
            </a:r>
            <a:r>
              <a:rPr lang="en-US" sz="936" kern="1200" dirty="0">
                <a:solidFill>
                  <a:schemeClr val="tx1"/>
                </a:solidFill>
                <a:effectLst/>
                <a:latin typeface="+mn-lt"/>
                <a:ea typeface="+mn-ea"/>
                <a:cs typeface="+mn-cs"/>
              </a:rPr>
              <a:t>) and toward the end (</a:t>
            </a:r>
            <a:r>
              <a:rPr lang="en-US" sz="936" kern="1200" dirty="0" err="1">
                <a:solidFill>
                  <a:schemeClr val="tx1"/>
                </a:solidFill>
                <a:effectLst/>
                <a:latin typeface="+mn-lt"/>
                <a:ea typeface="+mn-ea"/>
                <a:cs typeface="+mn-cs"/>
              </a:rPr>
              <a:t>ch.</a:t>
            </a:r>
            <a:r>
              <a:rPr lang="en-US" sz="936" kern="1200" dirty="0">
                <a:solidFill>
                  <a:schemeClr val="tx1"/>
                </a:solidFill>
                <a:effectLst/>
                <a:latin typeface="+mn-lt"/>
                <a:ea typeface="+mn-ea"/>
                <a:cs typeface="+mn-cs"/>
              </a:rPr>
              <a:t> </a:t>
            </a:r>
            <a:r>
              <a:rPr lang="en-US" sz="936" u="sng" kern="1200" dirty="0">
                <a:solidFill>
                  <a:schemeClr val="tx1"/>
                </a:solidFill>
                <a:effectLst/>
                <a:latin typeface="+mn-lt"/>
                <a:ea typeface="+mn-ea"/>
                <a:cs typeface="+mn-cs"/>
              </a:rPr>
              <a:t>26</a:t>
            </a:r>
            <a:r>
              <a:rPr lang="en-US" sz="936" kern="1200" dirty="0">
                <a:solidFill>
                  <a:schemeClr val="tx1"/>
                </a:solidFill>
                <a:effectLst/>
                <a:latin typeface="+mn-lt"/>
                <a:ea typeface="+mn-ea"/>
                <a:cs typeface="+mn-cs"/>
              </a:rPr>
              <a:t>) of the book. These numberings of the people took place at the beginning and end of the wilderness wanderings and frame the contents of Numbers.</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sz="936" kern="1200" dirty="0">
              <a:solidFill>
                <a:schemeClr val="tx1"/>
              </a:solidFill>
              <a:effectLst/>
              <a:latin typeface="+mn-lt"/>
              <a:ea typeface="+mn-ea"/>
              <a:cs typeface="+mn-cs"/>
            </a:endParaRPr>
          </a:p>
          <a:p>
            <a:pPr marL="0" marR="0" lvl="0" indent="0" algn="l" defTabSz="713232" rtl="0" eaLnBrk="1" fontAlgn="auto" latinLnBrk="0" hangingPunct="1">
              <a:lnSpc>
                <a:spcPct val="100000"/>
              </a:lnSpc>
              <a:spcBef>
                <a:spcPts val="0"/>
              </a:spcBef>
              <a:spcAft>
                <a:spcPts val="0"/>
              </a:spcAft>
              <a:buClrTx/>
              <a:buSzTx/>
              <a:buFontTx/>
              <a:buNone/>
              <a:tabLst/>
              <a:defRPr/>
            </a:pPr>
            <a:r>
              <a:rPr lang="en-US" sz="936" kern="1200" dirty="0">
                <a:solidFill>
                  <a:schemeClr val="tx1"/>
                </a:solidFill>
                <a:effectLst/>
                <a:latin typeface="+mn-lt"/>
                <a:ea typeface="+mn-ea"/>
                <a:cs typeface="+mn-cs"/>
              </a:rPr>
              <a:t>However, The title the Jews used in their Hebrew Old Testament for this book comes from the </a:t>
            </a:r>
            <a:r>
              <a:rPr lang="en-US" sz="936" b="1" kern="1200" dirty="0">
                <a:solidFill>
                  <a:schemeClr val="tx1"/>
                </a:solidFill>
                <a:effectLst/>
                <a:latin typeface="+mn-lt"/>
                <a:ea typeface="+mn-ea"/>
                <a:cs typeface="+mn-cs"/>
              </a:rPr>
              <a:t>fifth word in the book in the Hebrew text</a:t>
            </a:r>
            <a:r>
              <a:rPr lang="en-US" sz="936" kern="1200" dirty="0">
                <a:solidFill>
                  <a:schemeClr val="tx1"/>
                </a:solidFill>
                <a:effectLst/>
                <a:latin typeface="+mn-lt"/>
                <a:ea typeface="+mn-ea"/>
                <a:cs typeface="+mn-cs"/>
              </a:rPr>
              <a:t>, </a:t>
            </a:r>
            <a:r>
              <a:rPr lang="en-US" sz="936" i="1" kern="1200" dirty="0" err="1">
                <a:solidFill>
                  <a:schemeClr val="tx1"/>
                </a:solidFill>
                <a:effectLst/>
                <a:latin typeface="+mn-lt"/>
                <a:ea typeface="+mn-ea"/>
                <a:cs typeface="+mn-cs"/>
              </a:rPr>
              <a:t>bemidbar</a:t>
            </a:r>
            <a:r>
              <a:rPr lang="en-US" sz="936" kern="1200" dirty="0">
                <a:solidFill>
                  <a:schemeClr val="tx1"/>
                </a:solidFill>
                <a:effectLst/>
                <a:latin typeface="+mn-lt"/>
                <a:ea typeface="+mn-ea"/>
                <a:cs typeface="+mn-cs"/>
              </a:rPr>
              <a:t>: </a:t>
            </a:r>
            <a:r>
              <a:rPr lang="en-US" sz="936" b="1" kern="1200" dirty="0">
                <a:solidFill>
                  <a:schemeClr val="tx1"/>
                </a:solidFill>
                <a:effectLst/>
                <a:latin typeface="+mn-lt"/>
                <a:ea typeface="+mn-ea"/>
                <a:cs typeface="+mn-cs"/>
              </a:rPr>
              <a:t>“in the wilderness.” </a:t>
            </a:r>
          </a:p>
          <a:p>
            <a:pPr marL="0" marR="0" lvl="0" indent="0" algn="l" defTabSz="713232" rtl="0" eaLnBrk="1" fontAlgn="auto" latinLnBrk="0" hangingPunct="1">
              <a:lnSpc>
                <a:spcPct val="100000"/>
              </a:lnSpc>
              <a:spcBef>
                <a:spcPts val="0"/>
              </a:spcBef>
              <a:spcAft>
                <a:spcPts val="0"/>
              </a:spcAft>
              <a:buClrTx/>
              <a:buSzTx/>
              <a:buFontTx/>
              <a:buNone/>
              <a:tabLst/>
              <a:defRPr/>
            </a:pPr>
            <a:r>
              <a:rPr lang="en-US" sz="936" kern="1200" dirty="0">
                <a:solidFill>
                  <a:schemeClr val="tx1"/>
                </a:solidFill>
                <a:effectLst/>
                <a:latin typeface="+mn-lt"/>
                <a:ea typeface="+mn-ea"/>
                <a:cs typeface="+mn-cs"/>
              </a:rPr>
              <a:t>This is, of course, appropriate since the Israelites spent most of the time covered in the narrative of Numbers in the wilderness.</a:t>
            </a:r>
          </a:p>
          <a:p>
            <a:pPr marL="0" marR="0" lvl="0" indent="0" algn="l" defTabSz="713232" rtl="0" eaLnBrk="1" fontAlgn="auto" latinLnBrk="0" hangingPunct="1">
              <a:lnSpc>
                <a:spcPct val="100000"/>
              </a:lnSpc>
              <a:spcBef>
                <a:spcPts val="0"/>
              </a:spcBef>
              <a:spcAft>
                <a:spcPts val="0"/>
              </a:spcAft>
              <a:buClrTx/>
              <a:buSzTx/>
              <a:buFontTx/>
              <a:buNone/>
              <a:tabLst/>
              <a:defRPr/>
            </a:pPr>
            <a:r>
              <a:rPr lang="en-US" sz="936" kern="1200" dirty="0">
                <a:solidFill>
                  <a:schemeClr val="tx1"/>
                </a:solidFill>
                <a:effectLst/>
                <a:latin typeface="+mn-lt"/>
                <a:ea typeface="+mn-ea"/>
                <a:cs typeface="+mn-cs"/>
              </a:rPr>
              <a:t>So you could say the Title is Wandering in the Book of Numbers, but I prefer Wandering “in the Wilderness’.</a:t>
            </a:r>
          </a:p>
          <a:p>
            <a:endParaRPr lang="en-US" dirty="0"/>
          </a:p>
          <a:p>
            <a:endParaRPr lang="en-US" dirty="0"/>
          </a:p>
        </p:txBody>
      </p:sp>
      <p:sp>
        <p:nvSpPr>
          <p:cNvPr id="4" name="Slide Number Placeholder 3"/>
          <p:cNvSpPr>
            <a:spLocks noGrp="1"/>
          </p:cNvSpPr>
          <p:nvPr>
            <p:ph type="sldNum" sz="quarter" idx="10"/>
          </p:nvPr>
        </p:nvSpPr>
        <p:spPr/>
        <p:txBody>
          <a:bodyPr/>
          <a:lstStyle/>
          <a:p>
            <a:fld id="{2F4568F7-C352-409B-A2FA-D325519DD667}" type="slidenum">
              <a:rPr lang="en-US" smtClean="0"/>
              <a:t>1</a:t>
            </a:fld>
            <a:endParaRPr lang="en-US"/>
          </a:p>
        </p:txBody>
      </p:sp>
    </p:spTree>
    <p:extLst>
      <p:ext uri="{BB962C8B-B14F-4D97-AF65-F5344CB8AC3E}">
        <p14:creationId xmlns:p14="http://schemas.microsoft.com/office/powerpoint/2010/main" val="1086378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time they were to enter the promised land, which included everybody, it was to be from the SOUTH,</a:t>
            </a:r>
          </a:p>
          <a:p>
            <a:endParaRPr lang="en-US" dirty="0"/>
          </a:p>
          <a:p>
            <a:r>
              <a:rPr lang="en-US" dirty="0"/>
              <a:t>Now, only the younger generation will be entering from the EAST.</a:t>
            </a:r>
          </a:p>
        </p:txBody>
      </p:sp>
      <p:sp>
        <p:nvSpPr>
          <p:cNvPr id="4" name="Slide Number Placeholder 3"/>
          <p:cNvSpPr>
            <a:spLocks noGrp="1"/>
          </p:cNvSpPr>
          <p:nvPr>
            <p:ph type="sldNum" sz="quarter" idx="10"/>
          </p:nvPr>
        </p:nvSpPr>
        <p:spPr/>
        <p:txBody>
          <a:bodyPr/>
          <a:lstStyle/>
          <a:p>
            <a:fld id="{2F4568F7-C352-409B-A2FA-D325519DD667}" type="slidenum">
              <a:rPr lang="en-US" smtClean="0"/>
              <a:t>10</a:t>
            </a:fld>
            <a:endParaRPr lang="en-US"/>
          </a:p>
        </p:txBody>
      </p:sp>
    </p:spTree>
    <p:extLst>
      <p:ext uri="{BB962C8B-B14F-4D97-AF65-F5344CB8AC3E}">
        <p14:creationId xmlns:p14="http://schemas.microsoft.com/office/powerpoint/2010/main" val="2079317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different census’s were taken, </a:t>
            </a:r>
          </a:p>
          <a:p>
            <a:endParaRPr lang="en-US" dirty="0"/>
          </a:p>
          <a:p>
            <a:r>
              <a:rPr lang="en-US" dirty="0"/>
              <a:t>	for </a:t>
            </a:r>
            <a:r>
              <a:rPr lang="en-US" b="1" dirty="0"/>
              <a:t>organization</a:t>
            </a:r>
            <a:r>
              <a:rPr lang="en-US" dirty="0"/>
              <a:t>, </a:t>
            </a:r>
          </a:p>
          <a:p>
            <a:r>
              <a:rPr lang="en-US" dirty="0"/>
              <a:t>		</a:t>
            </a:r>
            <a:r>
              <a:rPr lang="en-US" b="1" dirty="0"/>
              <a:t>administration</a:t>
            </a:r>
            <a:r>
              <a:rPr lang="en-US" dirty="0"/>
              <a:t>, </a:t>
            </a:r>
          </a:p>
          <a:p>
            <a:r>
              <a:rPr lang="en-US" dirty="0"/>
              <a:t>			and for </a:t>
            </a:r>
            <a:r>
              <a:rPr lang="en-US" b="1" dirty="0"/>
              <a:t>military strategy</a:t>
            </a:r>
            <a:r>
              <a:rPr lang="en-US" dirty="0"/>
              <a:t>.</a:t>
            </a:r>
          </a:p>
        </p:txBody>
      </p:sp>
      <p:sp>
        <p:nvSpPr>
          <p:cNvPr id="4" name="Slide Number Placeholder 3"/>
          <p:cNvSpPr>
            <a:spLocks noGrp="1"/>
          </p:cNvSpPr>
          <p:nvPr>
            <p:ph type="sldNum" sz="quarter" idx="10"/>
          </p:nvPr>
        </p:nvSpPr>
        <p:spPr/>
        <p:txBody>
          <a:bodyPr/>
          <a:lstStyle/>
          <a:p>
            <a:fld id="{2F4568F7-C352-409B-A2FA-D325519DD667}" type="slidenum">
              <a:rPr lang="en-US" smtClean="0"/>
              <a:t>11</a:t>
            </a:fld>
            <a:endParaRPr lang="en-US"/>
          </a:p>
        </p:txBody>
      </p:sp>
    </p:spTree>
    <p:extLst>
      <p:ext uri="{BB962C8B-B14F-4D97-AF65-F5344CB8AC3E}">
        <p14:creationId xmlns:p14="http://schemas.microsoft.com/office/powerpoint/2010/main" val="2743340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both instances, the people were given </a:t>
            </a:r>
            <a:r>
              <a:rPr lang="en-US" b="1" dirty="0"/>
              <a:t>commands</a:t>
            </a:r>
            <a:r>
              <a:rPr lang="en-US" dirty="0"/>
              <a:t> and </a:t>
            </a:r>
            <a:r>
              <a:rPr lang="en-US" b="1" dirty="0"/>
              <a:t>rituals</a:t>
            </a:r>
            <a:r>
              <a:rPr lang="en-US" dirty="0"/>
              <a:t> to observe.</a:t>
            </a:r>
          </a:p>
        </p:txBody>
      </p:sp>
      <p:sp>
        <p:nvSpPr>
          <p:cNvPr id="4" name="Slide Number Placeholder 3"/>
          <p:cNvSpPr>
            <a:spLocks noGrp="1"/>
          </p:cNvSpPr>
          <p:nvPr>
            <p:ph type="sldNum" sz="quarter" idx="10"/>
          </p:nvPr>
        </p:nvSpPr>
        <p:spPr/>
        <p:txBody>
          <a:bodyPr/>
          <a:lstStyle/>
          <a:p>
            <a:fld id="{2F4568F7-C352-409B-A2FA-D325519DD667}" type="slidenum">
              <a:rPr lang="en-US" smtClean="0"/>
              <a:t>12</a:t>
            </a:fld>
            <a:endParaRPr lang="en-US"/>
          </a:p>
        </p:txBody>
      </p:sp>
    </p:spTree>
    <p:extLst>
      <p:ext uri="{BB962C8B-B14F-4D97-AF65-F5344CB8AC3E}">
        <p14:creationId xmlns:p14="http://schemas.microsoft.com/office/powerpoint/2010/main" val="2464384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we saw </a:t>
            </a:r>
            <a:r>
              <a:rPr lang="en-US" b="1" dirty="0"/>
              <a:t>rebellion and judgement </a:t>
            </a:r>
            <a:r>
              <a:rPr lang="en-US" dirty="0"/>
              <a:t>on the older, </a:t>
            </a:r>
            <a:r>
              <a:rPr lang="en-US" b="1" dirty="0"/>
              <a:t>unbelieving generation</a:t>
            </a:r>
            <a:r>
              <a:rPr lang="en-US" dirty="0"/>
              <a:t> , </a:t>
            </a:r>
          </a:p>
          <a:p>
            <a:endParaRPr lang="en-US" dirty="0"/>
          </a:p>
          <a:p>
            <a:r>
              <a:rPr lang="en-US" dirty="0"/>
              <a:t>	we see </a:t>
            </a:r>
            <a:r>
              <a:rPr lang="en-US" b="1" dirty="0"/>
              <a:t>warning and encouragement </a:t>
            </a:r>
            <a:r>
              <a:rPr lang="en-US" dirty="0"/>
              <a:t>of the </a:t>
            </a:r>
            <a:r>
              <a:rPr lang="en-US" b="1" dirty="0"/>
              <a:t>younger generation</a:t>
            </a:r>
            <a:r>
              <a:rPr lang="en-US" dirty="0"/>
              <a:t>.</a:t>
            </a:r>
          </a:p>
        </p:txBody>
      </p:sp>
      <p:sp>
        <p:nvSpPr>
          <p:cNvPr id="4" name="Slide Number Placeholder 3"/>
          <p:cNvSpPr>
            <a:spLocks noGrp="1"/>
          </p:cNvSpPr>
          <p:nvPr>
            <p:ph type="sldNum" sz="quarter" idx="10"/>
          </p:nvPr>
        </p:nvSpPr>
        <p:spPr/>
        <p:txBody>
          <a:bodyPr/>
          <a:lstStyle/>
          <a:p>
            <a:fld id="{2F4568F7-C352-409B-A2FA-D325519DD667}" type="slidenum">
              <a:rPr lang="en-US" smtClean="0"/>
              <a:t>13</a:t>
            </a:fld>
            <a:endParaRPr lang="en-US"/>
          </a:p>
        </p:txBody>
      </p:sp>
    </p:spTree>
    <p:extLst>
      <p:ext uri="{BB962C8B-B14F-4D97-AF65-F5344CB8AC3E}">
        <p14:creationId xmlns:p14="http://schemas.microsoft.com/office/powerpoint/2010/main" val="4155632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highlighted section is where we will spend the rest of our time this morning.</a:t>
            </a:r>
          </a:p>
          <a:p>
            <a:r>
              <a:rPr lang="en-US" dirty="0"/>
              <a:t>  </a:t>
            </a:r>
          </a:p>
          <a:p>
            <a:r>
              <a:rPr lang="en-US" dirty="0"/>
              <a:t> The time </a:t>
            </a:r>
            <a:r>
              <a:rPr lang="en-US" b="1" dirty="0"/>
              <a:t>right after they left Sinai </a:t>
            </a:r>
            <a:r>
              <a:rPr lang="en-US" dirty="0"/>
              <a:t>and were </a:t>
            </a:r>
            <a:r>
              <a:rPr lang="en-US" b="1" dirty="0"/>
              <a:t>on their way to the promised land</a:t>
            </a:r>
            <a:r>
              <a:rPr lang="en-US" dirty="0"/>
              <a:t>.</a:t>
            </a:r>
          </a:p>
        </p:txBody>
      </p:sp>
      <p:sp>
        <p:nvSpPr>
          <p:cNvPr id="4" name="Slide Number Placeholder 3"/>
          <p:cNvSpPr>
            <a:spLocks noGrp="1"/>
          </p:cNvSpPr>
          <p:nvPr>
            <p:ph type="sldNum" sz="quarter" idx="10"/>
          </p:nvPr>
        </p:nvSpPr>
        <p:spPr/>
        <p:txBody>
          <a:bodyPr/>
          <a:lstStyle/>
          <a:p>
            <a:fld id="{2F4568F7-C352-409B-A2FA-D325519DD667}" type="slidenum">
              <a:rPr lang="en-US" smtClean="0"/>
              <a:t>14</a:t>
            </a:fld>
            <a:endParaRPr lang="en-US"/>
          </a:p>
        </p:txBody>
      </p:sp>
    </p:spTree>
    <p:extLst>
      <p:ext uri="{BB962C8B-B14F-4D97-AF65-F5344CB8AC3E}">
        <p14:creationId xmlns:p14="http://schemas.microsoft.com/office/powerpoint/2010/main" val="2430482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please open up your Road Map, and focus your attention on this CENTER PART.</a:t>
            </a:r>
          </a:p>
        </p:txBody>
      </p:sp>
      <p:sp>
        <p:nvSpPr>
          <p:cNvPr id="4" name="Slide Number Placeholder 3"/>
          <p:cNvSpPr>
            <a:spLocks noGrp="1"/>
          </p:cNvSpPr>
          <p:nvPr>
            <p:ph type="sldNum" sz="quarter" idx="10"/>
          </p:nvPr>
        </p:nvSpPr>
        <p:spPr/>
        <p:txBody>
          <a:bodyPr/>
          <a:lstStyle/>
          <a:p>
            <a:fld id="{2F4568F7-C352-409B-A2FA-D325519DD667}" type="slidenum">
              <a:rPr lang="en-US" smtClean="0"/>
              <a:t>15</a:t>
            </a:fld>
            <a:endParaRPr lang="en-US"/>
          </a:p>
        </p:txBody>
      </p:sp>
    </p:spTree>
    <p:extLst>
      <p:ext uri="{BB962C8B-B14F-4D97-AF65-F5344CB8AC3E}">
        <p14:creationId xmlns:p14="http://schemas.microsoft.com/office/powerpoint/2010/main" val="1285227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highlighted it for you to see what we will be touching on this morning.  </a:t>
            </a:r>
          </a:p>
          <a:p>
            <a:endParaRPr lang="en-US" dirty="0"/>
          </a:p>
          <a:p>
            <a:r>
              <a:rPr lang="en-US" dirty="0"/>
              <a:t>The neon green section that I tried to circle for you.</a:t>
            </a:r>
          </a:p>
          <a:p>
            <a:endParaRPr lang="en-US" dirty="0"/>
          </a:p>
          <a:p>
            <a:r>
              <a:rPr lang="en-US" dirty="0"/>
              <a:t>It is directly beneath the </a:t>
            </a:r>
            <a:r>
              <a:rPr lang="en-US" u="sng" dirty="0"/>
              <a:t>yellow section </a:t>
            </a:r>
            <a:r>
              <a:rPr lang="en-US" dirty="0" err="1"/>
              <a:t>titled</a:t>
            </a:r>
            <a:r>
              <a:rPr lang="en-US" b="1" dirty="0" err="1"/>
              <a:t>“Rebellion</a:t>
            </a:r>
            <a:r>
              <a:rPr lang="en-US" b="1" dirty="0"/>
              <a:t> in the Wilderness”…</a:t>
            </a:r>
          </a:p>
          <a:p>
            <a:endParaRPr lang="en-US" b="1" dirty="0"/>
          </a:p>
          <a:p>
            <a:r>
              <a:rPr lang="en-US" b="0" dirty="0"/>
              <a:t>And right below that is the </a:t>
            </a:r>
            <a:r>
              <a:rPr lang="en-US" b="0" u="sng" dirty="0"/>
              <a:t>hot pink</a:t>
            </a:r>
            <a:r>
              <a:rPr lang="en-US" b="0" u="none" dirty="0"/>
              <a:t>  line that states </a:t>
            </a:r>
            <a:r>
              <a:rPr lang="en-US" b="1" dirty="0"/>
              <a:t>God Brings Judgement AND Shows Mercy</a:t>
            </a:r>
            <a:r>
              <a:rPr lang="en-US" dirty="0"/>
              <a:t>.</a:t>
            </a:r>
          </a:p>
        </p:txBody>
      </p:sp>
      <p:sp>
        <p:nvSpPr>
          <p:cNvPr id="4" name="Slide Number Placeholder 3"/>
          <p:cNvSpPr>
            <a:spLocks noGrp="1"/>
          </p:cNvSpPr>
          <p:nvPr>
            <p:ph type="sldNum" sz="quarter" idx="10"/>
          </p:nvPr>
        </p:nvSpPr>
        <p:spPr/>
        <p:txBody>
          <a:bodyPr/>
          <a:lstStyle/>
          <a:p>
            <a:fld id="{2F4568F7-C352-409B-A2FA-D325519DD667}" type="slidenum">
              <a:rPr lang="en-US" smtClean="0"/>
              <a:t>16</a:t>
            </a:fld>
            <a:endParaRPr lang="en-US"/>
          </a:p>
        </p:txBody>
      </p:sp>
    </p:spTree>
    <p:extLst>
      <p:ext uri="{BB962C8B-B14F-4D97-AF65-F5344CB8AC3E}">
        <p14:creationId xmlns:p14="http://schemas.microsoft.com/office/powerpoint/2010/main" val="2531844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US" dirty="0">
                <a:solidFill>
                  <a:srgbClr val="3A474A"/>
                </a:solidFill>
                <a:latin typeface="museo-sans"/>
              </a:rPr>
              <a:t>Once the people leave Mt. Sinai in Numbers 10, things go really bad. Every story to follow begins with a moment of Israelite insurrection: </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dirty="0">
              <a:solidFill>
                <a:srgbClr val="3A474A"/>
              </a:solidFill>
              <a:latin typeface="museo-sans"/>
            </a:endParaRPr>
          </a:p>
          <a:p>
            <a:pPr marL="0" marR="0" lvl="0" indent="0" algn="l" defTabSz="713232" rtl="0" eaLnBrk="1" fontAlgn="auto" latinLnBrk="0" hangingPunct="1">
              <a:lnSpc>
                <a:spcPct val="100000"/>
              </a:lnSpc>
              <a:spcBef>
                <a:spcPts val="0"/>
              </a:spcBef>
              <a:spcAft>
                <a:spcPts val="0"/>
              </a:spcAft>
              <a:buClrTx/>
              <a:buSzTx/>
              <a:buFontTx/>
              <a:buNone/>
              <a:tabLst/>
              <a:defRPr/>
            </a:pPr>
            <a:r>
              <a:rPr lang="en-US" dirty="0">
                <a:solidFill>
                  <a:srgbClr val="3A474A"/>
                </a:solidFill>
                <a:latin typeface="museo-sans"/>
              </a:rPr>
              <a:t>	the people </a:t>
            </a:r>
            <a:r>
              <a:rPr lang="en-US" u="sng" dirty="0">
                <a:solidFill>
                  <a:srgbClr val="3A474A"/>
                </a:solidFill>
                <a:latin typeface="museo-sans"/>
              </a:rPr>
              <a:t>complain</a:t>
            </a:r>
            <a:r>
              <a:rPr lang="en-US" dirty="0">
                <a:solidFill>
                  <a:srgbClr val="3A474A"/>
                </a:solidFill>
                <a:latin typeface="museo-sans"/>
              </a:rPr>
              <a:t> or </a:t>
            </a:r>
            <a:r>
              <a:rPr lang="en-US" u="sng" dirty="0">
                <a:solidFill>
                  <a:srgbClr val="3A474A"/>
                </a:solidFill>
                <a:latin typeface="museo-sans"/>
              </a:rPr>
              <a:t>rebel</a:t>
            </a:r>
            <a:r>
              <a:rPr lang="en-US" dirty="0">
                <a:solidFill>
                  <a:srgbClr val="3A474A"/>
                </a:solidFill>
                <a:latin typeface="museo-sans"/>
              </a:rPr>
              <a:t> or </a:t>
            </a:r>
            <a:r>
              <a:rPr lang="en-US" u="sng" dirty="0">
                <a:solidFill>
                  <a:srgbClr val="3A474A"/>
                </a:solidFill>
                <a:latin typeface="museo-sans"/>
              </a:rPr>
              <a:t>grumble.</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b="1" dirty="0">
              <a:solidFill>
                <a:srgbClr val="3A474A"/>
              </a:solidFill>
              <a:latin typeface="museo-sans"/>
            </a:endParaRPr>
          </a:p>
          <a:p>
            <a:pPr marL="0" marR="0" lvl="0" indent="0" algn="l" defTabSz="713232" rtl="0" eaLnBrk="1" fontAlgn="auto" latinLnBrk="0" hangingPunct="1">
              <a:lnSpc>
                <a:spcPct val="100000"/>
              </a:lnSpc>
              <a:spcBef>
                <a:spcPts val="0"/>
              </a:spcBef>
              <a:spcAft>
                <a:spcPts val="0"/>
              </a:spcAft>
              <a:buClrTx/>
              <a:buSzTx/>
              <a:buFontTx/>
              <a:buNone/>
              <a:tabLst/>
              <a:defRPr/>
            </a:pPr>
            <a:r>
              <a:rPr lang="en-US" b="0" dirty="0">
                <a:solidFill>
                  <a:srgbClr val="3A474A"/>
                </a:solidFill>
                <a:latin typeface="museo-sans"/>
              </a:rPr>
              <a:t>I have combined some insights that I read from Timothy Mackie and study notes from the Life Application Bible</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b="0" dirty="0">
              <a:solidFill>
                <a:srgbClr val="3A474A"/>
              </a:solidFill>
              <a:latin typeface="museo-sans"/>
            </a:endParaRPr>
          </a:p>
          <a:p>
            <a:pPr marL="0" marR="0" lvl="0" indent="0" algn="l" defTabSz="713232" rtl="0" eaLnBrk="1" fontAlgn="auto" latinLnBrk="0" hangingPunct="1">
              <a:lnSpc>
                <a:spcPct val="100000"/>
              </a:lnSpc>
              <a:spcBef>
                <a:spcPts val="0"/>
              </a:spcBef>
              <a:spcAft>
                <a:spcPts val="0"/>
              </a:spcAft>
              <a:buClrTx/>
              <a:buSzTx/>
              <a:buFontTx/>
              <a:buNone/>
              <a:tabLst/>
              <a:defRPr/>
            </a:pPr>
            <a:r>
              <a:rPr lang="en-US" b="1" dirty="0">
                <a:solidFill>
                  <a:srgbClr val="3A474A"/>
                </a:solidFill>
                <a:latin typeface="museo-sans"/>
              </a:rPr>
              <a:t>[Read the 7 Rebellions]</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b="1" dirty="0">
              <a:solidFill>
                <a:srgbClr val="3A474A"/>
              </a:solidFill>
              <a:latin typeface="museo-sans"/>
            </a:endParaRPr>
          </a:p>
          <a:p>
            <a:pPr marL="0" marR="0" lvl="0" indent="0" algn="l" defTabSz="713232" rtl="0" eaLnBrk="1" fontAlgn="auto" latinLnBrk="0" hangingPunct="1">
              <a:lnSpc>
                <a:spcPct val="100000"/>
              </a:lnSpc>
              <a:spcBef>
                <a:spcPts val="0"/>
              </a:spcBef>
              <a:spcAft>
                <a:spcPts val="0"/>
              </a:spcAft>
              <a:buClrTx/>
              <a:buSzTx/>
              <a:buFontTx/>
              <a:buNone/>
              <a:tabLst/>
              <a:defRPr/>
            </a:pPr>
            <a:endParaRPr lang="en-US" dirty="0">
              <a:solidFill>
                <a:srgbClr val="3A474A"/>
              </a:solidFill>
              <a:latin typeface="museo-sans"/>
            </a:endParaRPr>
          </a:p>
          <a:p>
            <a:endParaRPr lang="en-US" dirty="0"/>
          </a:p>
        </p:txBody>
      </p:sp>
      <p:sp>
        <p:nvSpPr>
          <p:cNvPr id="4" name="Slide Number Placeholder 3"/>
          <p:cNvSpPr>
            <a:spLocks noGrp="1"/>
          </p:cNvSpPr>
          <p:nvPr>
            <p:ph type="sldNum" sz="quarter" idx="10"/>
          </p:nvPr>
        </p:nvSpPr>
        <p:spPr/>
        <p:txBody>
          <a:bodyPr/>
          <a:lstStyle/>
          <a:p>
            <a:fld id="{2F4568F7-C352-409B-A2FA-D325519DD667}" type="slidenum">
              <a:rPr lang="en-US" smtClean="0"/>
              <a:t>17</a:t>
            </a:fld>
            <a:endParaRPr lang="en-US"/>
          </a:p>
        </p:txBody>
      </p:sp>
    </p:spTree>
    <p:extLst>
      <p:ext uri="{BB962C8B-B14F-4D97-AF65-F5344CB8AC3E}">
        <p14:creationId xmlns:p14="http://schemas.microsoft.com/office/powerpoint/2010/main" val="1112799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36" b="0" i="0" kern="1200" dirty="0">
                <a:solidFill>
                  <a:schemeClr val="tx1"/>
                </a:solidFill>
                <a:effectLst/>
                <a:latin typeface="+mn-lt"/>
                <a:ea typeface="+mn-ea"/>
                <a:cs typeface="+mn-cs"/>
              </a:rPr>
              <a:t>Numbers 11:1</a:t>
            </a:r>
          </a:p>
          <a:p>
            <a:r>
              <a:rPr lang="en-US" sz="936" b="1" i="0" kern="1200" dirty="0">
                <a:solidFill>
                  <a:schemeClr val="tx1"/>
                </a:solidFill>
                <a:effectLst/>
                <a:latin typeface="+mn-lt"/>
                <a:ea typeface="+mn-ea"/>
                <a:cs typeface="+mn-cs"/>
              </a:rPr>
              <a:t>1 </a:t>
            </a:r>
            <a:r>
              <a:rPr lang="en-US" sz="936" b="0" i="0" kern="1200" dirty="0">
                <a:solidFill>
                  <a:schemeClr val="tx1"/>
                </a:solidFill>
                <a:effectLst/>
                <a:latin typeface="+mn-lt"/>
                <a:ea typeface="+mn-ea"/>
                <a:cs typeface="+mn-cs"/>
              </a:rPr>
              <a:t>Now the people </a:t>
            </a:r>
            <a:r>
              <a:rPr lang="en-US" sz="936" b="1" i="0" kern="1200" dirty="0">
                <a:solidFill>
                  <a:schemeClr val="tx1"/>
                </a:solidFill>
                <a:effectLst/>
                <a:latin typeface="+mn-lt"/>
                <a:ea typeface="+mn-ea"/>
                <a:cs typeface="+mn-cs"/>
              </a:rPr>
              <a:t>complained about their hardships </a:t>
            </a:r>
            <a:r>
              <a:rPr lang="en-US" sz="936" b="0" i="0" kern="1200" dirty="0">
                <a:solidFill>
                  <a:schemeClr val="tx1"/>
                </a:solidFill>
                <a:effectLst/>
                <a:latin typeface="+mn-lt"/>
                <a:ea typeface="+mn-ea"/>
                <a:cs typeface="+mn-cs"/>
              </a:rPr>
              <a:t>in the hearing of the </a:t>
            </a:r>
            <a:r>
              <a:rPr lang="en-US" sz="936" b="0" i="0" kern="1200" cap="small" dirty="0">
                <a:solidFill>
                  <a:schemeClr val="tx1"/>
                </a:solidFill>
                <a:effectLst/>
                <a:latin typeface="+mn-lt"/>
                <a:ea typeface="+mn-ea"/>
                <a:cs typeface="+mn-cs"/>
              </a:rPr>
              <a:t>Lord</a:t>
            </a:r>
            <a:r>
              <a:rPr lang="en-US" sz="936" b="0" i="0" kern="1200" dirty="0">
                <a:solidFill>
                  <a:schemeClr val="tx1"/>
                </a:solidFill>
                <a:effectLst/>
                <a:latin typeface="+mn-lt"/>
                <a:ea typeface="+mn-ea"/>
                <a:cs typeface="+mn-cs"/>
              </a:rPr>
              <a:t>, and when he heard them his anger was aroused.</a:t>
            </a:r>
          </a:p>
          <a:p>
            <a:endParaRPr lang="en-US" sz="936" b="0" i="0" kern="1200" dirty="0">
              <a:solidFill>
                <a:schemeClr val="tx1"/>
              </a:solidFill>
              <a:effectLst/>
              <a:latin typeface="+mn-lt"/>
              <a:ea typeface="+mn-ea"/>
              <a:cs typeface="+mn-cs"/>
            </a:endParaRPr>
          </a:p>
          <a:p>
            <a:r>
              <a:rPr lang="en-US" sz="936" b="0" i="0" kern="1200" dirty="0">
                <a:solidFill>
                  <a:schemeClr val="tx1"/>
                </a:solidFill>
                <a:effectLst/>
                <a:latin typeface="+mn-lt"/>
                <a:ea typeface="+mn-ea"/>
                <a:cs typeface="+mn-cs"/>
              </a:rPr>
              <a:t>Numbers 11:4</a:t>
            </a:r>
          </a:p>
          <a:p>
            <a:r>
              <a:rPr lang="en-US" sz="936" b="1" i="0" kern="1200" baseline="30000" dirty="0">
                <a:solidFill>
                  <a:schemeClr val="tx1"/>
                </a:solidFill>
                <a:effectLst/>
                <a:latin typeface="+mn-lt"/>
                <a:ea typeface="+mn-ea"/>
                <a:cs typeface="+mn-cs"/>
              </a:rPr>
              <a:t>4 </a:t>
            </a:r>
            <a:r>
              <a:rPr lang="en-US" sz="936" b="0" i="0" kern="1200" dirty="0">
                <a:solidFill>
                  <a:schemeClr val="tx1"/>
                </a:solidFill>
                <a:effectLst/>
                <a:latin typeface="+mn-lt"/>
                <a:ea typeface="+mn-ea"/>
                <a:cs typeface="+mn-cs"/>
              </a:rPr>
              <a:t>The rabble with them began to </a:t>
            </a:r>
            <a:r>
              <a:rPr lang="en-US" sz="936" b="1" i="0" kern="1200" dirty="0">
                <a:solidFill>
                  <a:schemeClr val="tx1"/>
                </a:solidFill>
                <a:effectLst/>
                <a:latin typeface="+mn-lt"/>
                <a:ea typeface="+mn-ea"/>
                <a:cs typeface="+mn-cs"/>
              </a:rPr>
              <a:t>crave other food (greedy desires)</a:t>
            </a:r>
            <a:r>
              <a:rPr lang="en-US" sz="936" b="0" i="0" kern="1200" dirty="0">
                <a:solidFill>
                  <a:schemeClr val="tx1"/>
                </a:solidFill>
                <a:effectLst/>
                <a:latin typeface="+mn-lt"/>
                <a:ea typeface="+mn-ea"/>
                <a:cs typeface="+mn-cs"/>
              </a:rPr>
              <a:t>, and again the Israelites started </a:t>
            </a:r>
            <a:r>
              <a:rPr lang="en-US" sz="936" b="1" i="0" kern="1200" dirty="0">
                <a:solidFill>
                  <a:schemeClr val="tx1"/>
                </a:solidFill>
                <a:effectLst/>
                <a:latin typeface="+mn-lt"/>
                <a:ea typeface="+mn-ea"/>
                <a:cs typeface="+mn-cs"/>
              </a:rPr>
              <a:t>wailing</a:t>
            </a:r>
            <a:r>
              <a:rPr lang="en-US" sz="936" b="0" i="0" kern="1200" dirty="0">
                <a:solidFill>
                  <a:schemeClr val="tx1"/>
                </a:solidFill>
                <a:effectLst/>
                <a:latin typeface="+mn-lt"/>
                <a:ea typeface="+mn-ea"/>
                <a:cs typeface="+mn-cs"/>
              </a:rPr>
              <a:t> and said, “</a:t>
            </a:r>
            <a:r>
              <a:rPr lang="en-US" sz="936" b="1" i="0" kern="1200" dirty="0">
                <a:solidFill>
                  <a:schemeClr val="tx1"/>
                </a:solidFill>
                <a:effectLst/>
                <a:latin typeface="+mn-lt"/>
                <a:ea typeface="+mn-ea"/>
                <a:cs typeface="+mn-cs"/>
              </a:rPr>
              <a:t>If only we had meat to eat!</a:t>
            </a:r>
            <a:r>
              <a:rPr lang="en-US" sz="936" b="0" i="0" kern="1200" dirty="0">
                <a:solidFill>
                  <a:schemeClr val="tx1"/>
                </a:solidFill>
                <a:effectLst/>
                <a:latin typeface="+mn-lt"/>
                <a:ea typeface="+mn-ea"/>
                <a:cs typeface="+mn-cs"/>
              </a:rPr>
              <a:t> (or who will give us meat?)</a:t>
            </a:r>
          </a:p>
          <a:p>
            <a:r>
              <a:rPr lang="en-US" sz="936" b="1" i="0" kern="1200" baseline="30000" dirty="0">
                <a:solidFill>
                  <a:schemeClr val="tx1"/>
                </a:solidFill>
                <a:effectLst/>
                <a:latin typeface="+mn-lt"/>
                <a:ea typeface="+mn-ea"/>
                <a:cs typeface="+mn-cs"/>
              </a:rPr>
              <a:t>5 </a:t>
            </a:r>
            <a:r>
              <a:rPr lang="en-US" sz="936" b="0" i="0" kern="1200" dirty="0">
                <a:solidFill>
                  <a:schemeClr val="tx1"/>
                </a:solidFill>
                <a:effectLst/>
                <a:latin typeface="+mn-lt"/>
                <a:ea typeface="+mn-ea"/>
                <a:cs typeface="+mn-cs"/>
              </a:rPr>
              <a:t>We remember the fish we ate in Egypt at no cost—also the cucumbers, melons, leeks, onions and garlic. </a:t>
            </a:r>
            <a:r>
              <a:rPr lang="en-US" sz="936" b="1" i="0" kern="1200" baseline="30000" dirty="0">
                <a:solidFill>
                  <a:schemeClr val="tx1"/>
                </a:solidFill>
                <a:effectLst/>
                <a:latin typeface="+mn-lt"/>
                <a:ea typeface="+mn-ea"/>
                <a:cs typeface="+mn-cs"/>
              </a:rPr>
              <a:t>6 </a:t>
            </a:r>
            <a:r>
              <a:rPr lang="en-US" sz="936" b="0" i="0" kern="1200" dirty="0">
                <a:solidFill>
                  <a:schemeClr val="tx1"/>
                </a:solidFill>
                <a:effectLst/>
                <a:latin typeface="+mn-lt"/>
                <a:ea typeface="+mn-ea"/>
                <a:cs typeface="+mn-cs"/>
              </a:rPr>
              <a:t>But now we have lost our appetite; we never see anything but this manna!”</a:t>
            </a:r>
          </a:p>
          <a:p>
            <a:endParaRPr lang="en-US" dirty="0"/>
          </a:p>
        </p:txBody>
      </p:sp>
      <p:sp>
        <p:nvSpPr>
          <p:cNvPr id="4" name="Slide Number Placeholder 3"/>
          <p:cNvSpPr>
            <a:spLocks noGrp="1"/>
          </p:cNvSpPr>
          <p:nvPr>
            <p:ph type="sldNum" sz="quarter" idx="10"/>
          </p:nvPr>
        </p:nvSpPr>
        <p:spPr/>
        <p:txBody>
          <a:bodyPr/>
          <a:lstStyle/>
          <a:p>
            <a:fld id="{2F4568F7-C352-409B-A2FA-D325519DD667}" type="slidenum">
              <a:rPr lang="en-US" smtClean="0"/>
              <a:t>18</a:t>
            </a:fld>
            <a:endParaRPr lang="en-US"/>
          </a:p>
        </p:txBody>
      </p:sp>
    </p:spTree>
    <p:extLst>
      <p:ext uri="{BB962C8B-B14F-4D97-AF65-F5344CB8AC3E}">
        <p14:creationId xmlns:p14="http://schemas.microsoft.com/office/powerpoint/2010/main" val="2759182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Numbers 12:1</a:t>
            </a:r>
          </a:p>
          <a:p>
            <a:endParaRPr lang="en-US" dirty="0"/>
          </a:p>
          <a:p>
            <a:r>
              <a:rPr lang="en-US" sz="936" b="0" i="0" kern="1200" dirty="0">
                <a:solidFill>
                  <a:schemeClr val="tx1"/>
                </a:solidFill>
                <a:effectLst/>
                <a:latin typeface="+mn-lt"/>
                <a:ea typeface="+mn-ea"/>
                <a:cs typeface="+mn-cs"/>
              </a:rPr>
              <a:t>Miriam and Aaron Oppose Moses</a:t>
            </a:r>
          </a:p>
          <a:p>
            <a:endParaRPr lang="en-US" sz="936" b="0" i="0" kern="1200" dirty="0">
              <a:solidFill>
                <a:schemeClr val="tx1"/>
              </a:solidFill>
              <a:effectLst/>
              <a:latin typeface="+mn-lt"/>
              <a:ea typeface="+mn-ea"/>
              <a:cs typeface="+mn-cs"/>
            </a:endParaRPr>
          </a:p>
          <a:p>
            <a:r>
              <a:rPr lang="en-US" sz="936" b="1" i="0" kern="1200" dirty="0">
                <a:solidFill>
                  <a:schemeClr val="tx1"/>
                </a:solidFill>
                <a:effectLst/>
                <a:latin typeface="+mn-lt"/>
                <a:ea typeface="+mn-ea"/>
                <a:cs typeface="+mn-cs"/>
              </a:rPr>
              <a:t>12:1 </a:t>
            </a:r>
            <a:r>
              <a:rPr lang="en-US" sz="936" b="0" i="0" kern="1200" dirty="0">
                <a:solidFill>
                  <a:schemeClr val="tx1"/>
                </a:solidFill>
                <a:effectLst/>
                <a:latin typeface="+mn-lt"/>
                <a:ea typeface="+mn-ea"/>
                <a:cs typeface="+mn-cs"/>
              </a:rPr>
              <a:t>Miriam and Aaron began to talk against Moses because of his Cushite wife, for he had married a Cushite. </a:t>
            </a:r>
          </a:p>
          <a:p>
            <a:endParaRPr lang="en-US" sz="936" b="0" i="0" kern="1200" baseline="30000" dirty="0">
              <a:solidFill>
                <a:schemeClr val="tx1"/>
              </a:solidFill>
              <a:effectLst/>
              <a:latin typeface="+mn-lt"/>
              <a:ea typeface="+mn-ea"/>
              <a:cs typeface="+mn-cs"/>
            </a:endParaRPr>
          </a:p>
          <a:p>
            <a:r>
              <a:rPr lang="en-US" sz="936" b="1" i="0" kern="1200" baseline="30000" dirty="0">
                <a:solidFill>
                  <a:schemeClr val="tx1"/>
                </a:solidFill>
                <a:effectLst/>
                <a:latin typeface="+mn-lt"/>
                <a:ea typeface="+mn-ea"/>
                <a:cs typeface="+mn-cs"/>
              </a:rPr>
              <a:t>2 </a:t>
            </a:r>
            <a:r>
              <a:rPr lang="en-US" sz="936" b="0" i="0" kern="1200" dirty="0">
                <a:solidFill>
                  <a:schemeClr val="tx1"/>
                </a:solidFill>
                <a:effectLst/>
                <a:latin typeface="+mn-lt"/>
                <a:ea typeface="+mn-ea"/>
                <a:cs typeface="+mn-cs"/>
              </a:rPr>
              <a:t>“Has the </a:t>
            </a:r>
            <a:r>
              <a:rPr lang="en-US" sz="936" b="0" i="0" kern="1200" cap="small" dirty="0">
                <a:solidFill>
                  <a:schemeClr val="tx1"/>
                </a:solidFill>
                <a:effectLst/>
                <a:latin typeface="+mn-lt"/>
                <a:ea typeface="+mn-ea"/>
                <a:cs typeface="+mn-cs"/>
              </a:rPr>
              <a:t>Lord</a:t>
            </a:r>
            <a:r>
              <a:rPr lang="en-US" sz="936" b="0" i="0" kern="1200" dirty="0">
                <a:solidFill>
                  <a:schemeClr val="tx1"/>
                </a:solidFill>
                <a:effectLst/>
                <a:latin typeface="+mn-lt"/>
                <a:ea typeface="+mn-ea"/>
                <a:cs typeface="+mn-cs"/>
              </a:rPr>
              <a:t> spoken </a:t>
            </a:r>
            <a:r>
              <a:rPr lang="en-US" sz="936" b="1" i="0" kern="1200" dirty="0">
                <a:solidFill>
                  <a:schemeClr val="tx1"/>
                </a:solidFill>
                <a:effectLst/>
                <a:latin typeface="+mn-lt"/>
                <a:ea typeface="+mn-ea"/>
                <a:cs typeface="+mn-cs"/>
              </a:rPr>
              <a:t>only through Moses?” </a:t>
            </a:r>
            <a:r>
              <a:rPr lang="en-US" sz="936" b="0" i="0" kern="1200" dirty="0">
                <a:solidFill>
                  <a:schemeClr val="tx1"/>
                </a:solidFill>
                <a:effectLst/>
                <a:latin typeface="+mn-lt"/>
                <a:ea typeface="+mn-ea"/>
                <a:cs typeface="+mn-cs"/>
              </a:rPr>
              <a:t>they asked. </a:t>
            </a:r>
            <a:r>
              <a:rPr lang="en-US" sz="936" b="1" i="0" kern="1200" dirty="0">
                <a:solidFill>
                  <a:schemeClr val="tx1"/>
                </a:solidFill>
                <a:effectLst/>
                <a:latin typeface="+mn-lt"/>
                <a:ea typeface="+mn-ea"/>
                <a:cs typeface="+mn-cs"/>
              </a:rPr>
              <a:t>“Hasn’t he also spoken through us?”</a:t>
            </a:r>
            <a:r>
              <a:rPr lang="en-US" sz="936" b="0" i="0" kern="1200" dirty="0">
                <a:solidFill>
                  <a:schemeClr val="tx1"/>
                </a:solidFill>
                <a:effectLst/>
                <a:latin typeface="+mn-lt"/>
                <a:ea typeface="+mn-ea"/>
                <a:cs typeface="+mn-cs"/>
              </a:rPr>
              <a:t> And the </a:t>
            </a:r>
            <a:r>
              <a:rPr lang="en-US" sz="936" b="0" i="0" kern="1200" cap="small" dirty="0">
                <a:solidFill>
                  <a:schemeClr val="tx1"/>
                </a:solidFill>
                <a:effectLst/>
                <a:latin typeface="+mn-lt"/>
                <a:ea typeface="+mn-ea"/>
                <a:cs typeface="+mn-cs"/>
              </a:rPr>
              <a:t>Lord</a:t>
            </a:r>
            <a:r>
              <a:rPr lang="en-US" sz="936" b="0" i="0" kern="1200" dirty="0">
                <a:solidFill>
                  <a:schemeClr val="tx1"/>
                </a:solidFill>
                <a:effectLst/>
                <a:latin typeface="+mn-lt"/>
                <a:ea typeface="+mn-ea"/>
                <a:cs typeface="+mn-cs"/>
              </a:rPr>
              <a:t> heard this.</a:t>
            </a:r>
          </a:p>
          <a:p>
            <a:endParaRPr lang="en-US" dirty="0"/>
          </a:p>
        </p:txBody>
      </p:sp>
      <p:sp>
        <p:nvSpPr>
          <p:cNvPr id="4" name="Slide Number Placeholder 3"/>
          <p:cNvSpPr>
            <a:spLocks noGrp="1"/>
          </p:cNvSpPr>
          <p:nvPr>
            <p:ph type="sldNum" sz="quarter" idx="10"/>
          </p:nvPr>
        </p:nvSpPr>
        <p:spPr/>
        <p:txBody>
          <a:bodyPr/>
          <a:lstStyle/>
          <a:p>
            <a:fld id="{2F4568F7-C352-409B-A2FA-D325519DD667}" type="slidenum">
              <a:rPr lang="en-US" smtClean="0"/>
              <a:t>19</a:t>
            </a:fld>
            <a:endParaRPr lang="en-US"/>
          </a:p>
        </p:txBody>
      </p:sp>
    </p:spTree>
    <p:extLst>
      <p:ext uri="{BB962C8B-B14F-4D97-AF65-F5344CB8AC3E}">
        <p14:creationId xmlns:p14="http://schemas.microsoft.com/office/powerpoint/2010/main" val="3464059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quick look at an outline of the Book of Numbers which I hope will help clarify what we just saw on the video, and where we are going in our time this morning.</a:t>
            </a:r>
          </a:p>
          <a:p>
            <a:r>
              <a:rPr lang="en-US" dirty="0"/>
              <a:t>Allow me to run through these pretty quickly.</a:t>
            </a:r>
          </a:p>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First, the outline that I have chosen comes from Thomas Constable, who was a professor at Dallas Theological Seminary.</a:t>
            </a:r>
          </a:p>
          <a:p>
            <a:endParaRPr lang="en-US" dirty="0"/>
          </a:p>
        </p:txBody>
      </p:sp>
      <p:sp>
        <p:nvSpPr>
          <p:cNvPr id="4" name="Slide Number Placeholder 3"/>
          <p:cNvSpPr>
            <a:spLocks noGrp="1"/>
          </p:cNvSpPr>
          <p:nvPr>
            <p:ph type="sldNum" sz="quarter" idx="10"/>
          </p:nvPr>
        </p:nvSpPr>
        <p:spPr/>
        <p:txBody>
          <a:bodyPr/>
          <a:lstStyle/>
          <a:p>
            <a:fld id="{2F4568F7-C352-409B-A2FA-D325519DD667}" type="slidenum">
              <a:rPr lang="en-US" smtClean="0"/>
              <a:t>2</a:t>
            </a:fld>
            <a:endParaRPr lang="en-US"/>
          </a:p>
        </p:txBody>
      </p:sp>
    </p:spTree>
    <p:extLst>
      <p:ext uri="{BB962C8B-B14F-4D97-AF65-F5344CB8AC3E}">
        <p14:creationId xmlns:p14="http://schemas.microsoft.com/office/powerpoint/2010/main" val="1547604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36" b="0" i="0" kern="1200" dirty="0">
                <a:solidFill>
                  <a:schemeClr val="tx1"/>
                </a:solidFill>
                <a:effectLst/>
                <a:latin typeface="+mn-lt"/>
                <a:ea typeface="+mn-ea"/>
                <a:cs typeface="+mn-cs"/>
              </a:rPr>
              <a:t>The People Rebel</a:t>
            </a:r>
          </a:p>
          <a:p>
            <a:endParaRPr lang="en-US" sz="936" b="0" i="0" kern="1200" dirty="0">
              <a:solidFill>
                <a:schemeClr val="tx1"/>
              </a:solidFill>
              <a:effectLst/>
              <a:latin typeface="+mn-lt"/>
              <a:ea typeface="+mn-ea"/>
              <a:cs typeface="+mn-cs"/>
            </a:endParaRPr>
          </a:p>
          <a:p>
            <a:r>
              <a:rPr lang="en-US" sz="936" b="1" i="0" kern="1200" dirty="0">
                <a:solidFill>
                  <a:schemeClr val="tx1"/>
                </a:solidFill>
                <a:effectLst/>
                <a:latin typeface="+mn-lt"/>
                <a:ea typeface="+mn-ea"/>
                <a:cs typeface="+mn-cs"/>
              </a:rPr>
              <a:t>14 </a:t>
            </a:r>
            <a:r>
              <a:rPr lang="en-US" sz="936" b="0" i="0" kern="1200" dirty="0">
                <a:solidFill>
                  <a:schemeClr val="tx1"/>
                </a:solidFill>
                <a:effectLst/>
                <a:latin typeface="+mn-lt"/>
                <a:ea typeface="+mn-ea"/>
                <a:cs typeface="+mn-cs"/>
              </a:rPr>
              <a:t>That night all the members of the community </a:t>
            </a:r>
            <a:r>
              <a:rPr lang="en-US" sz="936" b="1" i="0" kern="1200" dirty="0">
                <a:solidFill>
                  <a:schemeClr val="tx1"/>
                </a:solidFill>
                <a:effectLst/>
                <a:latin typeface="+mn-lt"/>
                <a:ea typeface="+mn-ea"/>
                <a:cs typeface="+mn-cs"/>
              </a:rPr>
              <a:t>raised their voices and wept aloud</a:t>
            </a:r>
            <a:r>
              <a:rPr lang="en-US" sz="936" b="0" i="0" kern="1200" dirty="0">
                <a:solidFill>
                  <a:schemeClr val="tx1"/>
                </a:solidFill>
                <a:effectLst/>
                <a:latin typeface="+mn-lt"/>
                <a:ea typeface="+mn-ea"/>
                <a:cs typeface="+mn-cs"/>
              </a:rPr>
              <a:t>. </a:t>
            </a:r>
          </a:p>
          <a:p>
            <a:endParaRPr lang="en-US" sz="936" b="0" i="0" kern="1200" baseline="30000" dirty="0">
              <a:solidFill>
                <a:schemeClr val="tx1"/>
              </a:solidFill>
              <a:effectLst/>
              <a:latin typeface="+mn-lt"/>
              <a:ea typeface="+mn-ea"/>
              <a:cs typeface="+mn-cs"/>
            </a:endParaRPr>
          </a:p>
          <a:p>
            <a:r>
              <a:rPr lang="en-US" sz="936" b="1" i="0" kern="1200" baseline="30000" dirty="0">
                <a:solidFill>
                  <a:schemeClr val="tx1"/>
                </a:solidFill>
                <a:effectLst/>
                <a:latin typeface="+mn-lt"/>
                <a:ea typeface="+mn-ea"/>
                <a:cs typeface="+mn-cs"/>
              </a:rPr>
              <a:t>2 </a:t>
            </a:r>
            <a:r>
              <a:rPr lang="en-US" sz="936" b="0" i="0" kern="1200" dirty="0">
                <a:solidFill>
                  <a:schemeClr val="tx1"/>
                </a:solidFill>
                <a:effectLst/>
                <a:latin typeface="+mn-lt"/>
                <a:ea typeface="+mn-ea"/>
                <a:cs typeface="+mn-cs"/>
              </a:rPr>
              <a:t>All the Israelites </a:t>
            </a:r>
            <a:r>
              <a:rPr lang="en-US" sz="936" b="1" i="0" kern="1200" dirty="0">
                <a:solidFill>
                  <a:schemeClr val="tx1"/>
                </a:solidFill>
                <a:effectLst/>
                <a:latin typeface="+mn-lt"/>
                <a:ea typeface="+mn-ea"/>
                <a:cs typeface="+mn-cs"/>
              </a:rPr>
              <a:t>grumbled against Moses and Aaron</a:t>
            </a:r>
            <a:r>
              <a:rPr lang="en-US" sz="936" b="0" i="0" kern="1200" dirty="0">
                <a:solidFill>
                  <a:schemeClr val="tx1"/>
                </a:solidFill>
                <a:effectLst/>
                <a:latin typeface="+mn-lt"/>
                <a:ea typeface="+mn-ea"/>
                <a:cs typeface="+mn-cs"/>
              </a:rPr>
              <a:t>, and the whole assembly said to them, “If only we had died in Egypt! Or in this wilderness! </a:t>
            </a:r>
          </a:p>
          <a:p>
            <a:endParaRPr lang="en-US" sz="936" b="0" i="0" kern="1200" baseline="30000" dirty="0">
              <a:solidFill>
                <a:schemeClr val="tx1"/>
              </a:solidFill>
              <a:effectLst/>
              <a:latin typeface="+mn-lt"/>
              <a:ea typeface="+mn-ea"/>
              <a:cs typeface="+mn-cs"/>
            </a:endParaRPr>
          </a:p>
          <a:p>
            <a:r>
              <a:rPr lang="en-US" sz="936" b="1" i="0" kern="1200" baseline="30000" dirty="0">
                <a:solidFill>
                  <a:schemeClr val="tx1"/>
                </a:solidFill>
                <a:effectLst/>
                <a:latin typeface="+mn-lt"/>
                <a:ea typeface="+mn-ea"/>
                <a:cs typeface="+mn-cs"/>
              </a:rPr>
              <a:t>3 </a:t>
            </a:r>
            <a:r>
              <a:rPr lang="en-US" sz="936" b="0" i="0" kern="1200" dirty="0">
                <a:solidFill>
                  <a:schemeClr val="tx1"/>
                </a:solidFill>
                <a:effectLst/>
                <a:latin typeface="+mn-lt"/>
                <a:ea typeface="+mn-ea"/>
                <a:cs typeface="+mn-cs"/>
              </a:rPr>
              <a:t>Why is the </a:t>
            </a:r>
            <a:r>
              <a:rPr lang="en-US" sz="936" b="0" i="0" kern="1200" cap="small" dirty="0">
                <a:solidFill>
                  <a:schemeClr val="tx1"/>
                </a:solidFill>
                <a:effectLst/>
                <a:latin typeface="+mn-lt"/>
                <a:ea typeface="+mn-ea"/>
                <a:cs typeface="+mn-cs"/>
              </a:rPr>
              <a:t>Lord</a:t>
            </a:r>
            <a:r>
              <a:rPr lang="en-US" sz="936" b="0" i="0" kern="1200" dirty="0">
                <a:solidFill>
                  <a:schemeClr val="tx1"/>
                </a:solidFill>
                <a:effectLst/>
                <a:latin typeface="+mn-lt"/>
                <a:ea typeface="+mn-ea"/>
                <a:cs typeface="+mn-cs"/>
              </a:rPr>
              <a:t> bringing us to this land only to let us fall by the sword? Our wives and children will be taken as plunder.  Wouldn’t it be better for us to go back to Egypt?” </a:t>
            </a:r>
          </a:p>
          <a:p>
            <a:endParaRPr lang="en-US" sz="936" b="0" i="0" kern="1200" baseline="30000" dirty="0">
              <a:solidFill>
                <a:schemeClr val="tx1"/>
              </a:solidFill>
              <a:effectLst/>
              <a:latin typeface="+mn-lt"/>
              <a:ea typeface="+mn-ea"/>
              <a:cs typeface="+mn-cs"/>
            </a:endParaRPr>
          </a:p>
          <a:p>
            <a:r>
              <a:rPr lang="en-US" sz="936" b="1" i="0" kern="1200" baseline="30000" dirty="0">
                <a:solidFill>
                  <a:schemeClr val="tx1"/>
                </a:solidFill>
                <a:effectLst/>
                <a:latin typeface="+mn-lt"/>
                <a:ea typeface="+mn-ea"/>
                <a:cs typeface="+mn-cs"/>
              </a:rPr>
              <a:t>4 </a:t>
            </a:r>
            <a:r>
              <a:rPr lang="en-US" sz="936" b="0" i="0" kern="1200" dirty="0">
                <a:solidFill>
                  <a:schemeClr val="tx1"/>
                </a:solidFill>
                <a:effectLst/>
                <a:latin typeface="+mn-lt"/>
                <a:ea typeface="+mn-ea"/>
                <a:cs typeface="+mn-cs"/>
              </a:rPr>
              <a:t>And they said to each other, “We should choose a leader and go back to Egypt.”</a:t>
            </a:r>
          </a:p>
          <a:p>
            <a:endParaRPr lang="en-US" dirty="0"/>
          </a:p>
        </p:txBody>
      </p:sp>
      <p:sp>
        <p:nvSpPr>
          <p:cNvPr id="4" name="Slide Number Placeholder 3"/>
          <p:cNvSpPr>
            <a:spLocks noGrp="1"/>
          </p:cNvSpPr>
          <p:nvPr>
            <p:ph type="sldNum" sz="quarter" idx="10"/>
          </p:nvPr>
        </p:nvSpPr>
        <p:spPr/>
        <p:txBody>
          <a:bodyPr/>
          <a:lstStyle/>
          <a:p>
            <a:fld id="{2F4568F7-C352-409B-A2FA-D325519DD667}" type="slidenum">
              <a:rPr lang="en-US" smtClean="0"/>
              <a:t>20</a:t>
            </a:fld>
            <a:endParaRPr lang="en-US"/>
          </a:p>
        </p:txBody>
      </p:sp>
    </p:spTree>
    <p:extLst>
      <p:ext uri="{BB962C8B-B14F-4D97-AF65-F5344CB8AC3E}">
        <p14:creationId xmlns:p14="http://schemas.microsoft.com/office/powerpoint/2010/main" val="168759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36" b="0" i="0" kern="1200" dirty="0" err="1">
                <a:solidFill>
                  <a:schemeClr val="tx1"/>
                </a:solidFill>
                <a:effectLst/>
                <a:latin typeface="+mn-lt"/>
                <a:ea typeface="+mn-ea"/>
                <a:cs typeface="+mn-cs"/>
              </a:rPr>
              <a:t>Korah</a:t>
            </a:r>
            <a:r>
              <a:rPr lang="en-US" sz="936" b="0" i="0" kern="1200" dirty="0">
                <a:solidFill>
                  <a:schemeClr val="tx1"/>
                </a:solidFill>
                <a:effectLst/>
                <a:latin typeface="+mn-lt"/>
                <a:ea typeface="+mn-ea"/>
                <a:cs typeface="+mn-cs"/>
              </a:rPr>
              <a:t>, </a:t>
            </a:r>
            <a:r>
              <a:rPr lang="en-US" sz="936" b="0" i="0" kern="1200" dirty="0" err="1">
                <a:solidFill>
                  <a:schemeClr val="tx1"/>
                </a:solidFill>
                <a:effectLst/>
                <a:latin typeface="+mn-lt"/>
                <a:ea typeface="+mn-ea"/>
                <a:cs typeface="+mn-cs"/>
              </a:rPr>
              <a:t>Dathan</a:t>
            </a:r>
            <a:r>
              <a:rPr lang="en-US" sz="936" b="0" i="0" kern="1200" dirty="0">
                <a:solidFill>
                  <a:schemeClr val="tx1"/>
                </a:solidFill>
                <a:effectLst/>
                <a:latin typeface="+mn-lt"/>
                <a:ea typeface="+mn-ea"/>
                <a:cs typeface="+mn-cs"/>
              </a:rPr>
              <a:t> and </a:t>
            </a:r>
            <a:r>
              <a:rPr lang="en-US" sz="936" b="0" i="0" kern="1200" dirty="0" err="1">
                <a:solidFill>
                  <a:schemeClr val="tx1"/>
                </a:solidFill>
                <a:effectLst/>
                <a:latin typeface="+mn-lt"/>
                <a:ea typeface="+mn-ea"/>
                <a:cs typeface="+mn-cs"/>
              </a:rPr>
              <a:t>Abiram</a:t>
            </a:r>
            <a:endParaRPr lang="en-US" sz="936" b="0" i="0" kern="1200" dirty="0">
              <a:solidFill>
                <a:schemeClr val="tx1"/>
              </a:solidFill>
              <a:effectLst/>
              <a:latin typeface="+mn-lt"/>
              <a:ea typeface="+mn-ea"/>
              <a:cs typeface="+mn-cs"/>
            </a:endParaRPr>
          </a:p>
          <a:p>
            <a:endParaRPr lang="en-US" sz="936" b="0" i="0" kern="1200" dirty="0">
              <a:solidFill>
                <a:schemeClr val="tx1"/>
              </a:solidFill>
              <a:effectLst/>
              <a:latin typeface="+mn-lt"/>
              <a:ea typeface="+mn-ea"/>
              <a:cs typeface="+mn-cs"/>
            </a:endParaRPr>
          </a:p>
          <a:p>
            <a:r>
              <a:rPr lang="en-US" sz="936" b="1" i="0" kern="1200" dirty="0">
                <a:solidFill>
                  <a:schemeClr val="tx1"/>
                </a:solidFill>
                <a:effectLst/>
                <a:latin typeface="+mn-lt"/>
                <a:ea typeface="+mn-ea"/>
                <a:cs typeface="+mn-cs"/>
              </a:rPr>
              <a:t>16 </a:t>
            </a:r>
            <a:r>
              <a:rPr lang="en-US" sz="936" b="1" i="0" kern="1200" dirty="0" err="1">
                <a:solidFill>
                  <a:schemeClr val="tx1"/>
                </a:solidFill>
                <a:effectLst/>
                <a:latin typeface="+mn-lt"/>
                <a:ea typeface="+mn-ea"/>
                <a:cs typeface="+mn-cs"/>
              </a:rPr>
              <a:t>Korah</a:t>
            </a:r>
            <a:r>
              <a:rPr lang="en-US" sz="936" b="0" i="0" kern="1200" dirty="0">
                <a:solidFill>
                  <a:schemeClr val="tx1"/>
                </a:solidFill>
                <a:effectLst/>
                <a:latin typeface="+mn-lt"/>
                <a:ea typeface="+mn-ea"/>
                <a:cs typeface="+mn-cs"/>
              </a:rPr>
              <a:t> son of </a:t>
            </a:r>
            <a:r>
              <a:rPr lang="en-US" sz="936" b="0" i="0" kern="1200" dirty="0" err="1">
                <a:solidFill>
                  <a:schemeClr val="tx1"/>
                </a:solidFill>
                <a:effectLst/>
                <a:latin typeface="+mn-lt"/>
                <a:ea typeface="+mn-ea"/>
                <a:cs typeface="+mn-cs"/>
              </a:rPr>
              <a:t>Izhar</a:t>
            </a:r>
            <a:r>
              <a:rPr lang="en-US" sz="936" b="0" i="0" kern="1200" dirty="0">
                <a:solidFill>
                  <a:schemeClr val="tx1"/>
                </a:solidFill>
                <a:effectLst/>
                <a:latin typeface="+mn-lt"/>
                <a:ea typeface="+mn-ea"/>
                <a:cs typeface="+mn-cs"/>
              </a:rPr>
              <a:t>, the son of Kohath, the son of Levi, and certain </a:t>
            </a:r>
            <a:r>
              <a:rPr lang="en-US" sz="936" b="0" i="0" kern="1200" dirty="0" err="1">
                <a:solidFill>
                  <a:schemeClr val="tx1"/>
                </a:solidFill>
                <a:effectLst/>
                <a:latin typeface="+mn-lt"/>
                <a:ea typeface="+mn-ea"/>
                <a:cs typeface="+mn-cs"/>
              </a:rPr>
              <a:t>Reubenites</a:t>
            </a:r>
            <a:r>
              <a:rPr lang="en-US" sz="936" b="0" i="0" kern="1200" dirty="0">
                <a:solidFill>
                  <a:schemeClr val="tx1"/>
                </a:solidFill>
                <a:effectLst/>
                <a:latin typeface="+mn-lt"/>
                <a:ea typeface="+mn-ea"/>
                <a:cs typeface="+mn-cs"/>
              </a:rPr>
              <a:t>—</a:t>
            </a:r>
            <a:r>
              <a:rPr lang="en-US" sz="936" b="1" i="0" kern="1200" dirty="0" err="1">
                <a:solidFill>
                  <a:schemeClr val="tx1"/>
                </a:solidFill>
                <a:effectLst/>
                <a:latin typeface="+mn-lt"/>
                <a:ea typeface="+mn-ea"/>
                <a:cs typeface="+mn-cs"/>
              </a:rPr>
              <a:t>Dathan</a:t>
            </a:r>
            <a:r>
              <a:rPr lang="en-US" sz="936" b="1" i="0" kern="1200" dirty="0">
                <a:solidFill>
                  <a:schemeClr val="tx1"/>
                </a:solidFill>
                <a:effectLst/>
                <a:latin typeface="+mn-lt"/>
                <a:ea typeface="+mn-ea"/>
                <a:cs typeface="+mn-cs"/>
              </a:rPr>
              <a:t> and </a:t>
            </a:r>
            <a:r>
              <a:rPr lang="en-US" sz="936" b="1" i="0" kern="1200" dirty="0" err="1">
                <a:solidFill>
                  <a:schemeClr val="tx1"/>
                </a:solidFill>
                <a:effectLst/>
                <a:latin typeface="+mn-lt"/>
                <a:ea typeface="+mn-ea"/>
                <a:cs typeface="+mn-cs"/>
              </a:rPr>
              <a:t>Abiram</a:t>
            </a:r>
            <a:r>
              <a:rPr lang="en-US" sz="936" b="0" i="0" kern="1200" dirty="0">
                <a:solidFill>
                  <a:schemeClr val="tx1"/>
                </a:solidFill>
                <a:effectLst/>
                <a:latin typeface="+mn-lt"/>
                <a:ea typeface="+mn-ea"/>
                <a:cs typeface="+mn-cs"/>
              </a:rPr>
              <a:t>, sons of Eliab, and On son of </a:t>
            </a:r>
            <a:r>
              <a:rPr lang="en-US" sz="936" b="0" i="0" kern="1200" dirty="0" err="1">
                <a:solidFill>
                  <a:schemeClr val="tx1"/>
                </a:solidFill>
                <a:effectLst/>
                <a:latin typeface="+mn-lt"/>
                <a:ea typeface="+mn-ea"/>
                <a:cs typeface="+mn-cs"/>
              </a:rPr>
              <a:t>Peleth</a:t>
            </a:r>
            <a:r>
              <a:rPr lang="en-US" sz="936" b="0" i="0" kern="1200" dirty="0">
                <a:solidFill>
                  <a:schemeClr val="tx1"/>
                </a:solidFill>
                <a:effectLst/>
                <a:latin typeface="+mn-lt"/>
                <a:ea typeface="+mn-ea"/>
                <a:cs typeface="+mn-cs"/>
              </a:rPr>
              <a:t>—</a:t>
            </a:r>
            <a:r>
              <a:rPr lang="en-US" sz="936" b="1" i="0" kern="1200" dirty="0">
                <a:solidFill>
                  <a:schemeClr val="tx1"/>
                </a:solidFill>
                <a:effectLst/>
                <a:latin typeface="+mn-lt"/>
                <a:ea typeface="+mn-ea"/>
                <a:cs typeface="+mn-cs"/>
              </a:rPr>
              <a:t>became insolent</a:t>
            </a:r>
            <a:r>
              <a:rPr lang="en-US" sz="936" b="0" i="0" kern="1200" baseline="30000" dirty="0">
                <a:solidFill>
                  <a:schemeClr val="tx1"/>
                </a:solidFill>
                <a:effectLst/>
                <a:latin typeface="+mn-lt"/>
                <a:ea typeface="+mn-ea"/>
                <a:cs typeface="+mn-cs"/>
              </a:rPr>
              <a:t>[</a:t>
            </a:r>
            <a:r>
              <a:rPr lang="en-US" sz="936" b="0" i="0" u="none" strike="noStrike" kern="1200" baseline="30000" dirty="0">
                <a:solidFill>
                  <a:schemeClr val="tx1"/>
                </a:solidFill>
                <a:effectLst/>
                <a:latin typeface="+mn-lt"/>
                <a:ea typeface="+mn-ea"/>
                <a:cs typeface="+mn-cs"/>
                <a:hlinkClick r:id="rId3" tooltip="See footnote a"/>
              </a:rPr>
              <a:t>a</a:t>
            </a:r>
            <a:r>
              <a:rPr lang="en-US" sz="936" b="0" i="0" kern="1200" baseline="30000" dirty="0">
                <a:solidFill>
                  <a:schemeClr val="tx1"/>
                </a:solidFill>
                <a:effectLst/>
                <a:latin typeface="+mn-lt"/>
                <a:ea typeface="+mn-ea"/>
                <a:cs typeface="+mn-cs"/>
              </a:rPr>
              <a:t>]</a:t>
            </a:r>
            <a:r>
              <a:rPr lang="en-US" sz="936" b="0" i="0" kern="1200" dirty="0">
                <a:solidFill>
                  <a:schemeClr val="tx1"/>
                </a:solidFill>
                <a:effectLst/>
                <a:latin typeface="+mn-lt"/>
                <a:ea typeface="+mn-ea"/>
                <a:cs typeface="+mn-cs"/>
              </a:rPr>
              <a:t> </a:t>
            </a:r>
          </a:p>
          <a:p>
            <a:endParaRPr lang="en-US" sz="936" b="0" i="0" kern="1200" baseline="30000" dirty="0">
              <a:solidFill>
                <a:schemeClr val="tx1"/>
              </a:solidFill>
              <a:effectLst/>
              <a:latin typeface="+mn-lt"/>
              <a:ea typeface="+mn-ea"/>
              <a:cs typeface="+mn-cs"/>
            </a:endParaRPr>
          </a:p>
          <a:p>
            <a:r>
              <a:rPr lang="en-US" sz="936" b="1" i="0" kern="1200" baseline="30000" dirty="0">
                <a:solidFill>
                  <a:schemeClr val="tx1"/>
                </a:solidFill>
                <a:effectLst/>
                <a:latin typeface="+mn-lt"/>
                <a:ea typeface="+mn-ea"/>
                <a:cs typeface="+mn-cs"/>
              </a:rPr>
              <a:t>2 </a:t>
            </a:r>
            <a:r>
              <a:rPr lang="en-US" sz="936" b="1" i="0" kern="1200" dirty="0">
                <a:solidFill>
                  <a:schemeClr val="tx1"/>
                </a:solidFill>
                <a:effectLst/>
                <a:latin typeface="+mn-lt"/>
                <a:ea typeface="+mn-ea"/>
                <a:cs typeface="+mn-cs"/>
              </a:rPr>
              <a:t>and rose up against Moses</a:t>
            </a:r>
            <a:r>
              <a:rPr lang="en-US" sz="936" b="0" i="0" kern="1200" dirty="0">
                <a:solidFill>
                  <a:schemeClr val="tx1"/>
                </a:solidFill>
                <a:effectLst/>
                <a:latin typeface="+mn-lt"/>
                <a:ea typeface="+mn-ea"/>
                <a:cs typeface="+mn-cs"/>
              </a:rPr>
              <a:t>. With them were </a:t>
            </a:r>
            <a:r>
              <a:rPr lang="en-US" sz="936" b="1" i="0" kern="1200" dirty="0">
                <a:solidFill>
                  <a:schemeClr val="tx1"/>
                </a:solidFill>
                <a:effectLst/>
                <a:latin typeface="+mn-lt"/>
                <a:ea typeface="+mn-ea"/>
                <a:cs typeface="+mn-cs"/>
              </a:rPr>
              <a:t>250 Israelite men, well-known community leaders </a:t>
            </a:r>
            <a:r>
              <a:rPr lang="en-US" sz="936" b="0" i="0" kern="1200" dirty="0">
                <a:solidFill>
                  <a:schemeClr val="tx1"/>
                </a:solidFill>
                <a:effectLst/>
                <a:latin typeface="+mn-lt"/>
                <a:ea typeface="+mn-ea"/>
                <a:cs typeface="+mn-cs"/>
              </a:rPr>
              <a:t>who had been appointed members of the council. </a:t>
            </a:r>
          </a:p>
          <a:p>
            <a:endParaRPr lang="en-US" sz="936" b="0" i="0" kern="1200" baseline="30000" dirty="0">
              <a:solidFill>
                <a:schemeClr val="tx1"/>
              </a:solidFill>
              <a:effectLst/>
              <a:latin typeface="+mn-lt"/>
              <a:ea typeface="+mn-ea"/>
              <a:cs typeface="+mn-cs"/>
            </a:endParaRPr>
          </a:p>
          <a:p>
            <a:r>
              <a:rPr lang="en-US" sz="936" b="1" i="0" kern="1200" baseline="30000" dirty="0">
                <a:solidFill>
                  <a:schemeClr val="tx1"/>
                </a:solidFill>
                <a:effectLst/>
                <a:latin typeface="+mn-lt"/>
                <a:ea typeface="+mn-ea"/>
                <a:cs typeface="+mn-cs"/>
              </a:rPr>
              <a:t>3 </a:t>
            </a:r>
            <a:r>
              <a:rPr lang="en-US" sz="936" b="0" i="0" kern="1200" dirty="0">
                <a:solidFill>
                  <a:schemeClr val="tx1"/>
                </a:solidFill>
                <a:effectLst/>
                <a:latin typeface="+mn-lt"/>
                <a:ea typeface="+mn-ea"/>
                <a:cs typeface="+mn-cs"/>
              </a:rPr>
              <a:t>They came as a group to oppose Moses and Aaron and said to them, “You have gone too far! The whole community is holy, every one of them, and the </a:t>
            </a:r>
            <a:r>
              <a:rPr lang="en-US" sz="936" b="0" i="0" kern="1200" cap="small" dirty="0">
                <a:solidFill>
                  <a:schemeClr val="tx1"/>
                </a:solidFill>
                <a:effectLst/>
                <a:latin typeface="+mn-lt"/>
                <a:ea typeface="+mn-ea"/>
                <a:cs typeface="+mn-cs"/>
              </a:rPr>
              <a:t>Lord</a:t>
            </a:r>
            <a:r>
              <a:rPr lang="en-US" sz="936" b="0" i="0" kern="1200" dirty="0">
                <a:solidFill>
                  <a:schemeClr val="tx1"/>
                </a:solidFill>
                <a:effectLst/>
                <a:latin typeface="+mn-lt"/>
                <a:ea typeface="+mn-ea"/>
                <a:cs typeface="+mn-cs"/>
              </a:rPr>
              <a:t> is with them. Why then do you set yourselves above the </a:t>
            </a:r>
            <a:r>
              <a:rPr lang="en-US" sz="936" b="0" i="0" kern="1200" cap="small" dirty="0">
                <a:solidFill>
                  <a:schemeClr val="tx1"/>
                </a:solidFill>
                <a:effectLst/>
                <a:latin typeface="+mn-lt"/>
                <a:ea typeface="+mn-ea"/>
                <a:cs typeface="+mn-cs"/>
              </a:rPr>
              <a:t>Lord</a:t>
            </a:r>
            <a:r>
              <a:rPr lang="en-US" sz="936" b="0" i="0" kern="1200" dirty="0">
                <a:solidFill>
                  <a:schemeClr val="tx1"/>
                </a:solidFill>
                <a:effectLst/>
                <a:latin typeface="+mn-lt"/>
                <a:ea typeface="+mn-ea"/>
                <a:cs typeface="+mn-cs"/>
              </a:rPr>
              <a:t>’s assembly?”</a:t>
            </a:r>
          </a:p>
          <a:p>
            <a:endParaRPr lang="en-US" dirty="0"/>
          </a:p>
          <a:p>
            <a:r>
              <a:rPr lang="en-US" dirty="0"/>
              <a:t>Here is what happened…</a:t>
            </a:r>
          </a:p>
          <a:p>
            <a:r>
              <a:rPr lang="en-US" dirty="0"/>
              <a:t>Numbers 16:20-33</a:t>
            </a:r>
          </a:p>
          <a:p>
            <a:r>
              <a:rPr lang="en-US" sz="936" b="1" i="0" kern="1200" baseline="30000" dirty="0">
                <a:solidFill>
                  <a:schemeClr val="tx1"/>
                </a:solidFill>
                <a:effectLst/>
                <a:latin typeface="+mn-lt"/>
                <a:ea typeface="+mn-ea"/>
                <a:cs typeface="+mn-cs"/>
              </a:rPr>
              <a:t>20 </a:t>
            </a:r>
            <a:r>
              <a:rPr lang="en-US" sz="936" b="0" i="0" kern="1200" dirty="0">
                <a:solidFill>
                  <a:schemeClr val="tx1"/>
                </a:solidFill>
                <a:effectLst/>
                <a:latin typeface="+mn-lt"/>
                <a:ea typeface="+mn-ea"/>
                <a:cs typeface="+mn-cs"/>
              </a:rPr>
              <a:t>The </a:t>
            </a:r>
            <a:r>
              <a:rPr lang="en-US" sz="936" b="0" i="0" kern="1200" cap="small" dirty="0">
                <a:solidFill>
                  <a:schemeClr val="tx1"/>
                </a:solidFill>
                <a:effectLst/>
                <a:latin typeface="+mn-lt"/>
                <a:ea typeface="+mn-ea"/>
                <a:cs typeface="+mn-cs"/>
              </a:rPr>
              <a:t>Lord</a:t>
            </a:r>
            <a:r>
              <a:rPr lang="en-US" sz="936" b="0" i="0" kern="1200" dirty="0">
                <a:solidFill>
                  <a:schemeClr val="tx1"/>
                </a:solidFill>
                <a:effectLst/>
                <a:latin typeface="+mn-lt"/>
                <a:ea typeface="+mn-ea"/>
                <a:cs typeface="+mn-cs"/>
              </a:rPr>
              <a:t> said to Moses and Aaron, </a:t>
            </a:r>
            <a:r>
              <a:rPr lang="en-US" sz="936" b="1" i="0" kern="1200" baseline="30000" dirty="0">
                <a:solidFill>
                  <a:schemeClr val="tx1"/>
                </a:solidFill>
                <a:effectLst/>
                <a:latin typeface="+mn-lt"/>
                <a:ea typeface="+mn-ea"/>
                <a:cs typeface="+mn-cs"/>
              </a:rPr>
              <a:t>21 </a:t>
            </a:r>
            <a:r>
              <a:rPr lang="en-US" sz="936" b="1" i="0" kern="1200" dirty="0">
                <a:solidFill>
                  <a:schemeClr val="tx1"/>
                </a:solidFill>
                <a:effectLst/>
                <a:latin typeface="+mn-lt"/>
                <a:ea typeface="+mn-ea"/>
                <a:cs typeface="+mn-cs"/>
              </a:rPr>
              <a:t>“Separate yourselves from this assembly so I can put an end to them at once</a:t>
            </a:r>
            <a:r>
              <a:rPr lang="en-US" sz="936" b="0" i="0" kern="1200" dirty="0">
                <a:solidFill>
                  <a:schemeClr val="tx1"/>
                </a:solidFill>
                <a:effectLst/>
                <a:latin typeface="+mn-lt"/>
                <a:ea typeface="+mn-ea"/>
                <a:cs typeface="+mn-cs"/>
              </a:rPr>
              <a:t>.”</a:t>
            </a:r>
          </a:p>
          <a:p>
            <a:r>
              <a:rPr lang="en-US" sz="936" b="1" i="0" kern="1200" baseline="30000" dirty="0">
                <a:solidFill>
                  <a:schemeClr val="tx1"/>
                </a:solidFill>
                <a:effectLst/>
                <a:latin typeface="+mn-lt"/>
                <a:ea typeface="+mn-ea"/>
                <a:cs typeface="+mn-cs"/>
              </a:rPr>
              <a:t>22 </a:t>
            </a:r>
            <a:r>
              <a:rPr lang="en-US" sz="936" b="0" i="0" kern="1200" dirty="0">
                <a:solidFill>
                  <a:schemeClr val="tx1"/>
                </a:solidFill>
                <a:effectLst/>
                <a:latin typeface="+mn-lt"/>
                <a:ea typeface="+mn-ea"/>
                <a:cs typeface="+mn-cs"/>
              </a:rPr>
              <a:t>But Moses and Aaron fell facedown and cried out, “O God, the God who gives breath to all living things, will you be angry with the entire assembly when only one man sins?”</a:t>
            </a:r>
          </a:p>
          <a:p>
            <a:r>
              <a:rPr lang="en-US" sz="936" b="1" i="0" kern="1200" baseline="30000" dirty="0">
                <a:solidFill>
                  <a:schemeClr val="tx1"/>
                </a:solidFill>
                <a:effectLst/>
                <a:latin typeface="+mn-lt"/>
                <a:ea typeface="+mn-ea"/>
                <a:cs typeface="+mn-cs"/>
              </a:rPr>
              <a:t>23 </a:t>
            </a:r>
            <a:r>
              <a:rPr lang="en-US" sz="936" b="0" i="0" kern="1200" dirty="0">
                <a:solidFill>
                  <a:schemeClr val="tx1"/>
                </a:solidFill>
                <a:effectLst/>
                <a:latin typeface="+mn-lt"/>
                <a:ea typeface="+mn-ea"/>
                <a:cs typeface="+mn-cs"/>
              </a:rPr>
              <a:t>Then the </a:t>
            </a:r>
            <a:r>
              <a:rPr lang="en-US" sz="936" b="0" i="0" kern="1200" cap="small" dirty="0">
                <a:solidFill>
                  <a:schemeClr val="tx1"/>
                </a:solidFill>
                <a:effectLst/>
                <a:latin typeface="+mn-lt"/>
                <a:ea typeface="+mn-ea"/>
                <a:cs typeface="+mn-cs"/>
              </a:rPr>
              <a:t>Lord</a:t>
            </a:r>
            <a:r>
              <a:rPr lang="en-US" sz="936" b="0" i="0" kern="1200" dirty="0">
                <a:solidFill>
                  <a:schemeClr val="tx1"/>
                </a:solidFill>
                <a:effectLst/>
                <a:latin typeface="+mn-lt"/>
                <a:ea typeface="+mn-ea"/>
                <a:cs typeface="+mn-cs"/>
              </a:rPr>
              <a:t> said to Moses, </a:t>
            </a:r>
            <a:r>
              <a:rPr lang="en-US" sz="936" b="1" i="0" kern="1200" baseline="30000" dirty="0">
                <a:solidFill>
                  <a:schemeClr val="tx1"/>
                </a:solidFill>
                <a:effectLst/>
                <a:latin typeface="+mn-lt"/>
                <a:ea typeface="+mn-ea"/>
                <a:cs typeface="+mn-cs"/>
              </a:rPr>
              <a:t>24 </a:t>
            </a:r>
            <a:r>
              <a:rPr lang="en-US" sz="936" b="0" i="0" kern="1200" dirty="0">
                <a:solidFill>
                  <a:schemeClr val="tx1"/>
                </a:solidFill>
                <a:effectLst/>
                <a:latin typeface="+mn-lt"/>
                <a:ea typeface="+mn-ea"/>
                <a:cs typeface="+mn-cs"/>
              </a:rPr>
              <a:t>“Say to the assembly, ‘Move away from the tents of </a:t>
            </a:r>
            <a:r>
              <a:rPr lang="en-US" sz="936" b="0" i="0" kern="1200" dirty="0" err="1">
                <a:solidFill>
                  <a:schemeClr val="tx1"/>
                </a:solidFill>
                <a:effectLst/>
                <a:latin typeface="+mn-lt"/>
                <a:ea typeface="+mn-ea"/>
                <a:cs typeface="+mn-cs"/>
              </a:rPr>
              <a:t>Korah</a:t>
            </a:r>
            <a:r>
              <a:rPr lang="en-US" sz="936" b="0" i="0" kern="1200" dirty="0">
                <a:solidFill>
                  <a:schemeClr val="tx1"/>
                </a:solidFill>
                <a:effectLst/>
                <a:latin typeface="+mn-lt"/>
                <a:ea typeface="+mn-ea"/>
                <a:cs typeface="+mn-cs"/>
              </a:rPr>
              <a:t>, </a:t>
            </a:r>
            <a:r>
              <a:rPr lang="en-US" sz="936" b="0" i="0" kern="1200" dirty="0" err="1">
                <a:solidFill>
                  <a:schemeClr val="tx1"/>
                </a:solidFill>
                <a:effectLst/>
                <a:latin typeface="+mn-lt"/>
                <a:ea typeface="+mn-ea"/>
                <a:cs typeface="+mn-cs"/>
              </a:rPr>
              <a:t>Dathan</a:t>
            </a:r>
            <a:r>
              <a:rPr lang="en-US" sz="936" b="0" i="0" kern="1200" dirty="0">
                <a:solidFill>
                  <a:schemeClr val="tx1"/>
                </a:solidFill>
                <a:effectLst/>
                <a:latin typeface="+mn-lt"/>
                <a:ea typeface="+mn-ea"/>
                <a:cs typeface="+mn-cs"/>
              </a:rPr>
              <a:t> and </a:t>
            </a:r>
            <a:r>
              <a:rPr lang="en-US" sz="936" b="0" i="0" kern="1200" dirty="0" err="1">
                <a:solidFill>
                  <a:schemeClr val="tx1"/>
                </a:solidFill>
                <a:effectLst/>
                <a:latin typeface="+mn-lt"/>
                <a:ea typeface="+mn-ea"/>
                <a:cs typeface="+mn-cs"/>
              </a:rPr>
              <a:t>Abiram</a:t>
            </a:r>
            <a:r>
              <a:rPr lang="en-US" sz="936" b="0" i="0" kern="1200" dirty="0">
                <a:solidFill>
                  <a:schemeClr val="tx1"/>
                </a:solidFill>
                <a:effectLst/>
                <a:latin typeface="+mn-lt"/>
                <a:ea typeface="+mn-ea"/>
                <a:cs typeface="+mn-cs"/>
              </a:rPr>
              <a:t>.’”</a:t>
            </a:r>
          </a:p>
          <a:p>
            <a:r>
              <a:rPr lang="en-US" sz="936" b="1" i="0" kern="1200" baseline="30000" dirty="0">
                <a:solidFill>
                  <a:schemeClr val="tx1"/>
                </a:solidFill>
                <a:effectLst/>
                <a:latin typeface="+mn-lt"/>
                <a:ea typeface="+mn-ea"/>
                <a:cs typeface="+mn-cs"/>
              </a:rPr>
              <a:t>25 </a:t>
            </a:r>
            <a:r>
              <a:rPr lang="en-US" sz="936" b="0" i="0" kern="1200" dirty="0">
                <a:solidFill>
                  <a:schemeClr val="tx1"/>
                </a:solidFill>
                <a:effectLst/>
                <a:latin typeface="+mn-lt"/>
                <a:ea typeface="+mn-ea"/>
                <a:cs typeface="+mn-cs"/>
              </a:rPr>
              <a:t>Moses got up and went to </a:t>
            </a:r>
            <a:r>
              <a:rPr lang="en-US" sz="936" b="0" i="0" kern="1200" dirty="0" err="1">
                <a:solidFill>
                  <a:schemeClr val="tx1"/>
                </a:solidFill>
                <a:effectLst/>
                <a:latin typeface="+mn-lt"/>
                <a:ea typeface="+mn-ea"/>
                <a:cs typeface="+mn-cs"/>
              </a:rPr>
              <a:t>Dathan</a:t>
            </a:r>
            <a:r>
              <a:rPr lang="en-US" sz="936" b="0" i="0" kern="1200" dirty="0">
                <a:solidFill>
                  <a:schemeClr val="tx1"/>
                </a:solidFill>
                <a:effectLst/>
                <a:latin typeface="+mn-lt"/>
                <a:ea typeface="+mn-ea"/>
                <a:cs typeface="+mn-cs"/>
              </a:rPr>
              <a:t> and </a:t>
            </a:r>
            <a:r>
              <a:rPr lang="en-US" sz="936" b="0" i="0" kern="1200" dirty="0" err="1">
                <a:solidFill>
                  <a:schemeClr val="tx1"/>
                </a:solidFill>
                <a:effectLst/>
                <a:latin typeface="+mn-lt"/>
                <a:ea typeface="+mn-ea"/>
                <a:cs typeface="+mn-cs"/>
              </a:rPr>
              <a:t>Abiram</a:t>
            </a:r>
            <a:r>
              <a:rPr lang="en-US" sz="936" b="0" i="0" kern="1200" dirty="0">
                <a:solidFill>
                  <a:schemeClr val="tx1"/>
                </a:solidFill>
                <a:effectLst/>
                <a:latin typeface="+mn-lt"/>
                <a:ea typeface="+mn-ea"/>
                <a:cs typeface="+mn-cs"/>
              </a:rPr>
              <a:t>, and the elders of Israel followed him. </a:t>
            </a:r>
            <a:r>
              <a:rPr lang="en-US" sz="936" b="1" i="0" kern="1200" baseline="30000" dirty="0">
                <a:solidFill>
                  <a:schemeClr val="tx1"/>
                </a:solidFill>
                <a:effectLst/>
                <a:latin typeface="+mn-lt"/>
                <a:ea typeface="+mn-ea"/>
                <a:cs typeface="+mn-cs"/>
              </a:rPr>
              <a:t>26 </a:t>
            </a:r>
            <a:r>
              <a:rPr lang="en-US" sz="936" b="0" i="0" kern="1200" dirty="0">
                <a:solidFill>
                  <a:schemeClr val="tx1"/>
                </a:solidFill>
                <a:effectLst/>
                <a:latin typeface="+mn-lt"/>
                <a:ea typeface="+mn-ea"/>
                <a:cs typeface="+mn-cs"/>
              </a:rPr>
              <a:t>He warned the assembly, </a:t>
            </a:r>
            <a:r>
              <a:rPr lang="en-US" sz="936" b="1" i="0" kern="1200" dirty="0">
                <a:solidFill>
                  <a:schemeClr val="tx1"/>
                </a:solidFill>
                <a:effectLst/>
                <a:latin typeface="+mn-lt"/>
                <a:ea typeface="+mn-ea"/>
                <a:cs typeface="+mn-cs"/>
              </a:rPr>
              <a:t>“Move back from the tents of these wicked men! Do not touch anything belonging to them, or you will be swept away because of all their sins.”</a:t>
            </a:r>
            <a:r>
              <a:rPr lang="en-US" sz="936" b="0" i="0" kern="1200" dirty="0">
                <a:solidFill>
                  <a:schemeClr val="tx1"/>
                </a:solidFill>
                <a:effectLst/>
                <a:latin typeface="+mn-lt"/>
                <a:ea typeface="+mn-ea"/>
                <a:cs typeface="+mn-cs"/>
              </a:rPr>
              <a:t> </a:t>
            </a:r>
            <a:r>
              <a:rPr lang="en-US" sz="936" b="1" i="0" kern="1200" baseline="30000" dirty="0">
                <a:solidFill>
                  <a:schemeClr val="tx1"/>
                </a:solidFill>
                <a:effectLst/>
                <a:latin typeface="+mn-lt"/>
                <a:ea typeface="+mn-ea"/>
                <a:cs typeface="+mn-cs"/>
              </a:rPr>
              <a:t>27 </a:t>
            </a:r>
            <a:r>
              <a:rPr lang="en-US" sz="936" b="0" i="0" kern="1200" dirty="0">
                <a:solidFill>
                  <a:schemeClr val="tx1"/>
                </a:solidFill>
                <a:effectLst/>
                <a:latin typeface="+mn-lt"/>
                <a:ea typeface="+mn-ea"/>
                <a:cs typeface="+mn-cs"/>
              </a:rPr>
              <a:t>So they moved away from the tents of </a:t>
            </a:r>
            <a:r>
              <a:rPr lang="en-US" sz="936" b="0" i="0" kern="1200" dirty="0" err="1">
                <a:solidFill>
                  <a:schemeClr val="tx1"/>
                </a:solidFill>
                <a:effectLst/>
                <a:latin typeface="+mn-lt"/>
                <a:ea typeface="+mn-ea"/>
                <a:cs typeface="+mn-cs"/>
              </a:rPr>
              <a:t>Korah</a:t>
            </a:r>
            <a:r>
              <a:rPr lang="en-US" sz="936" b="0" i="0" kern="1200" dirty="0">
                <a:solidFill>
                  <a:schemeClr val="tx1"/>
                </a:solidFill>
                <a:effectLst/>
                <a:latin typeface="+mn-lt"/>
                <a:ea typeface="+mn-ea"/>
                <a:cs typeface="+mn-cs"/>
              </a:rPr>
              <a:t>, </a:t>
            </a:r>
            <a:r>
              <a:rPr lang="en-US" sz="936" b="0" i="0" kern="1200" dirty="0" err="1">
                <a:solidFill>
                  <a:schemeClr val="tx1"/>
                </a:solidFill>
                <a:effectLst/>
                <a:latin typeface="+mn-lt"/>
                <a:ea typeface="+mn-ea"/>
                <a:cs typeface="+mn-cs"/>
              </a:rPr>
              <a:t>Dathan</a:t>
            </a:r>
            <a:r>
              <a:rPr lang="en-US" sz="936" b="0" i="0" kern="1200" dirty="0">
                <a:solidFill>
                  <a:schemeClr val="tx1"/>
                </a:solidFill>
                <a:effectLst/>
                <a:latin typeface="+mn-lt"/>
                <a:ea typeface="+mn-ea"/>
                <a:cs typeface="+mn-cs"/>
              </a:rPr>
              <a:t> and </a:t>
            </a:r>
            <a:r>
              <a:rPr lang="en-US" sz="936" b="0" i="0" kern="1200" dirty="0" err="1">
                <a:solidFill>
                  <a:schemeClr val="tx1"/>
                </a:solidFill>
                <a:effectLst/>
                <a:latin typeface="+mn-lt"/>
                <a:ea typeface="+mn-ea"/>
                <a:cs typeface="+mn-cs"/>
              </a:rPr>
              <a:t>Abiram</a:t>
            </a:r>
            <a:r>
              <a:rPr lang="en-US" sz="936" b="0" i="0" kern="1200" dirty="0">
                <a:solidFill>
                  <a:schemeClr val="tx1"/>
                </a:solidFill>
                <a:effectLst/>
                <a:latin typeface="+mn-lt"/>
                <a:ea typeface="+mn-ea"/>
                <a:cs typeface="+mn-cs"/>
              </a:rPr>
              <a:t>. </a:t>
            </a:r>
            <a:r>
              <a:rPr lang="en-US" sz="936" b="0" i="0" kern="1200" dirty="0" err="1">
                <a:solidFill>
                  <a:schemeClr val="tx1"/>
                </a:solidFill>
                <a:effectLst/>
                <a:latin typeface="+mn-lt"/>
                <a:ea typeface="+mn-ea"/>
                <a:cs typeface="+mn-cs"/>
              </a:rPr>
              <a:t>Dathan</a:t>
            </a:r>
            <a:r>
              <a:rPr lang="en-US" sz="936" b="0" i="0" kern="1200" dirty="0">
                <a:solidFill>
                  <a:schemeClr val="tx1"/>
                </a:solidFill>
                <a:effectLst/>
                <a:latin typeface="+mn-lt"/>
                <a:ea typeface="+mn-ea"/>
                <a:cs typeface="+mn-cs"/>
              </a:rPr>
              <a:t> and </a:t>
            </a:r>
            <a:r>
              <a:rPr lang="en-US" sz="936" b="0" i="0" kern="1200" dirty="0" err="1">
                <a:solidFill>
                  <a:schemeClr val="tx1"/>
                </a:solidFill>
                <a:effectLst/>
                <a:latin typeface="+mn-lt"/>
                <a:ea typeface="+mn-ea"/>
                <a:cs typeface="+mn-cs"/>
              </a:rPr>
              <a:t>Abiram</a:t>
            </a:r>
            <a:r>
              <a:rPr lang="en-US" sz="936" b="0" i="0" kern="1200" dirty="0">
                <a:solidFill>
                  <a:schemeClr val="tx1"/>
                </a:solidFill>
                <a:effectLst/>
                <a:latin typeface="+mn-lt"/>
                <a:ea typeface="+mn-ea"/>
                <a:cs typeface="+mn-cs"/>
              </a:rPr>
              <a:t> had come out and were standing with their wives, children and little ones at the entrances to their tents.</a:t>
            </a:r>
          </a:p>
          <a:p>
            <a:r>
              <a:rPr lang="en-US" sz="936" b="1" i="0" kern="1200" baseline="30000" dirty="0">
                <a:solidFill>
                  <a:schemeClr val="tx1"/>
                </a:solidFill>
                <a:effectLst/>
                <a:latin typeface="+mn-lt"/>
                <a:ea typeface="+mn-ea"/>
                <a:cs typeface="+mn-cs"/>
              </a:rPr>
              <a:t>28 </a:t>
            </a:r>
            <a:r>
              <a:rPr lang="en-US" sz="936" b="0" i="0" kern="1200" dirty="0">
                <a:solidFill>
                  <a:schemeClr val="tx1"/>
                </a:solidFill>
                <a:effectLst/>
                <a:latin typeface="+mn-lt"/>
                <a:ea typeface="+mn-ea"/>
                <a:cs typeface="+mn-cs"/>
              </a:rPr>
              <a:t>Then Moses said, “This is how you will know that the </a:t>
            </a:r>
            <a:r>
              <a:rPr lang="en-US" sz="936" b="0" i="0" kern="1200" cap="small" dirty="0">
                <a:solidFill>
                  <a:schemeClr val="tx1"/>
                </a:solidFill>
                <a:effectLst/>
                <a:latin typeface="+mn-lt"/>
                <a:ea typeface="+mn-ea"/>
                <a:cs typeface="+mn-cs"/>
              </a:rPr>
              <a:t>Lord</a:t>
            </a:r>
            <a:r>
              <a:rPr lang="en-US" sz="936" b="0" i="0" kern="1200" dirty="0">
                <a:solidFill>
                  <a:schemeClr val="tx1"/>
                </a:solidFill>
                <a:effectLst/>
                <a:latin typeface="+mn-lt"/>
                <a:ea typeface="+mn-ea"/>
                <a:cs typeface="+mn-cs"/>
              </a:rPr>
              <a:t> has sent me to do all these things and that it was not my idea: </a:t>
            </a:r>
          </a:p>
          <a:p>
            <a:endParaRPr lang="en-US" sz="936" b="0" i="0" kern="1200" baseline="30000" dirty="0">
              <a:solidFill>
                <a:schemeClr val="tx1"/>
              </a:solidFill>
              <a:effectLst/>
              <a:latin typeface="+mn-lt"/>
              <a:ea typeface="+mn-ea"/>
              <a:cs typeface="+mn-cs"/>
            </a:endParaRPr>
          </a:p>
          <a:p>
            <a:r>
              <a:rPr lang="en-US" sz="936" b="1" i="0" kern="1200" baseline="30000" dirty="0">
                <a:solidFill>
                  <a:schemeClr val="tx1"/>
                </a:solidFill>
                <a:effectLst/>
                <a:latin typeface="+mn-lt"/>
                <a:ea typeface="+mn-ea"/>
                <a:cs typeface="+mn-cs"/>
              </a:rPr>
              <a:t>29 </a:t>
            </a:r>
            <a:r>
              <a:rPr lang="en-US" sz="936" b="0" i="0" kern="1200" dirty="0">
                <a:solidFill>
                  <a:schemeClr val="tx1"/>
                </a:solidFill>
                <a:effectLst/>
                <a:latin typeface="+mn-lt"/>
                <a:ea typeface="+mn-ea"/>
                <a:cs typeface="+mn-cs"/>
              </a:rPr>
              <a:t>If these men die a natural death and suffer the fate of all mankind, then the </a:t>
            </a:r>
            <a:r>
              <a:rPr lang="en-US" sz="936" b="0" i="0" kern="1200" cap="small" dirty="0">
                <a:solidFill>
                  <a:schemeClr val="tx1"/>
                </a:solidFill>
                <a:effectLst/>
                <a:latin typeface="+mn-lt"/>
                <a:ea typeface="+mn-ea"/>
                <a:cs typeface="+mn-cs"/>
              </a:rPr>
              <a:t>Lord</a:t>
            </a:r>
            <a:r>
              <a:rPr lang="en-US" sz="936" b="0" i="0" kern="1200" dirty="0">
                <a:solidFill>
                  <a:schemeClr val="tx1"/>
                </a:solidFill>
                <a:effectLst/>
                <a:latin typeface="+mn-lt"/>
                <a:ea typeface="+mn-ea"/>
                <a:cs typeface="+mn-cs"/>
              </a:rPr>
              <a:t> has not sent me. </a:t>
            </a:r>
          </a:p>
          <a:p>
            <a:r>
              <a:rPr lang="en-US" sz="936" b="1" i="0" kern="1200" baseline="30000" dirty="0">
                <a:solidFill>
                  <a:schemeClr val="tx1"/>
                </a:solidFill>
                <a:effectLst/>
                <a:latin typeface="+mn-lt"/>
                <a:ea typeface="+mn-ea"/>
                <a:cs typeface="+mn-cs"/>
              </a:rPr>
              <a:t>30 </a:t>
            </a:r>
            <a:r>
              <a:rPr lang="en-US" sz="936" b="0" i="0" kern="1200" dirty="0">
                <a:solidFill>
                  <a:schemeClr val="tx1"/>
                </a:solidFill>
                <a:effectLst/>
                <a:latin typeface="+mn-lt"/>
                <a:ea typeface="+mn-ea"/>
                <a:cs typeface="+mn-cs"/>
              </a:rPr>
              <a:t>But if the </a:t>
            </a:r>
            <a:r>
              <a:rPr lang="en-US" sz="936" b="0" i="0" kern="1200" cap="small" dirty="0">
                <a:solidFill>
                  <a:schemeClr val="tx1"/>
                </a:solidFill>
                <a:effectLst/>
                <a:latin typeface="+mn-lt"/>
                <a:ea typeface="+mn-ea"/>
                <a:cs typeface="+mn-cs"/>
              </a:rPr>
              <a:t>Lord</a:t>
            </a:r>
            <a:r>
              <a:rPr lang="en-US" sz="936" b="0" i="0" kern="1200" dirty="0">
                <a:solidFill>
                  <a:schemeClr val="tx1"/>
                </a:solidFill>
                <a:effectLst/>
                <a:latin typeface="+mn-lt"/>
                <a:ea typeface="+mn-ea"/>
                <a:cs typeface="+mn-cs"/>
              </a:rPr>
              <a:t> brings about something totally new, and the earth opens its mouth and swallows them, with everything that belongs to them, and they go down alive into the realm of the dead, then you will know that these men have treated the </a:t>
            </a:r>
            <a:r>
              <a:rPr lang="en-US" sz="936" b="0" i="0" kern="1200" cap="small" dirty="0">
                <a:solidFill>
                  <a:schemeClr val="tx1"/>
                </a:solidFill>
                <a:effectLst/>
                <a:latin typeface="+mn-lt"/>
                <a:ea typeface="+mn-ea"/>
                <a:cs typeface="+mn-cs"/>
              </a:rPr>
              <a:t>Lord</a:t>
            </a:r>
            <a:r>
              <a:rPr lang="en-US" sz="936" b="0" i="0" kern="1200" dirty="0">
                <a:solidFill>
                  <a:schemeClr val="tx1"/>
                </a:solidFill>
                <a:effectLst/>
                <a:latin typeface="+mn-lt"/>
                <a:ea typeface="+mn-ea"/>
                <a:cs typeface="+mn-cs"/>
              </a:rPr>
              <a:t> with contempt.”</a:t>
            </a:r>
          </a:p>
          <a:p>
            <a:endParaRPr lang="en-US" sz="936" b="0" i="0" kern="1200" dirty="0">
              <a:solidFill>
                <a:schemeClr val="tx1"/>
              </a:solidFill>
              <a:effectLst/>
              <a:latin typeface="+mn-lt"/>
              <a:ea typeface="+mn-ea"/>
              <a:cs typeface="+mn-cs"/>
            </a:endParaRPr>
          </a:p>
          <a:p>
            <a:r>
              <a:rPr lang="en-US" sz="936" b="1" i="0" kern="1200" baseline="30000" dirty="0">
                <a:solidFill>
                  <a:schemeClr val="tx1"/>
                </a:solidFill>
                <a:effectLst/>
                <a:latin typeface="+mn-lt"/>
                <a:ea typeface="+mn-ea"/>
                <a:cs typeface="+mn-cs"/>
              </a:rPr>
              <a:t>31 </a:t>
            </a:r>
            <a:r>
              <a:rPr lang="en-US" sz="936" b="1" i="0" kern="1200" dirty="0">
                <a:solidFill>
                  <a:schemeClr val="tx1"/>
                </a:solidFill>
                <a:effectLst/>
                <a:latin typeface="+mn-lt"/>
                <a:ea typeface="+mn-ea"/>
                <a:cs typeface="+mn-cs"/>
              </a:rPr>
              <a:t>As soon as he finished saying all this, the ground under them split apart </a:t>
            </a:r>
            <a:r>
              <a:rPr lang="en-US" sz="936" b="1" i="0" kern="1200" baseline="30000" dirty="0">
                <a:solidFill>
                  <a:schemeClr val="tx1"/>
                </a:solidFill>
                <a:effectLst/>
                <a:latin typeface="+mn-lt"/>
                <a:ea typeface="+mn-ea"/>
                <a:cs typeface="+mn-cs"/>
              </a:rPr>
              <a:t>32 </a:t>
            </a:r>
            <a:r>
              <a:rPr lang="en-US" sz="936" b="1" i="0" kern="1200" dirty="0">
                <a:solidFill>
                  <a:schemeClr val="tx1"/>
                </a:solidFill>
                <a:effectLst/>
                <a:latin typeface="+mn-lt"/>
                <a:ea typeface="+mn-ea"/>
                <a:cs typeface="+mn-cs"/>
              </a:rPr>
              <a:t>and the earth opened its mouth and swallowed them and their households, and all those associated with </a:t>
            </a:r>
            <a:r>
              <a:rPr lang="en-US" sz="936" b="1" i="0" kern="1200" dirty="0" err="1">
                <a:solidFill>
                  <a:schemeClr val="tx1"/>
                </a:solidFill>
                <a:effectLst/>
                <a:latin typeface="+mn-lt"/>
                <a:ea typeface="+mn-ea"/>
                <a:cs typeface="+mn-cs"/>
              </a:rPr>
              <a:t>Korah</a:t>
            </a:r>
            <a:r>
              <a:rPr lang="en-US" sz="936" b="1" i="0" kern="1200" dirty="0">
                <a:solidFill>
                  <a:schemeClr val="tx1"/>
                </a:solidFill>
                <a:effectLst/>
                <a:latin typeface="+mn-lt"/>
                <a:ea typeface="+mn-ea"/>
                <a:cs typeface="+mn-cs"/>
              </a:rPr>
              <a:t>, together with their possessions. </a:t>
            </a:r>
            <a:r>
              <a:rPr lang="en-US" sz="936" b="1" i="0" kern="1200" baseline="30000" dirty="0">
                <a:solidFill>
                  <a:schemeClr val="tx1"/>
                </a:solidFill>
                <a:effectLst/>
                <a:latin typeface="+mn-lt"/>
                <a:ea typeface="+mn-ea"/>
                <a:cs typeface="+mn-cs"/>
              </a:rPr>
              <a:t>33 </a:t>
            </a:r>
            <a:r>
              <a:rPr lang="en-US" sz="936" b="1" i="0" kern="1200" dirty="0">
                <a:solidFill>
                  <a:schemeClr val="tx1"/>
                </a:solidFill>
                <a:effectLst/>
                <a:latin typeface="+mn-lt"/>
                <a:ea typeface="+mn-ea"/>
                <a:cs typeface="+mn-cs"/>
              </a:rPr>
              <a:t>They went down alive into the realm of the dead, with everything they owned; the earth closed over them, and they perished and were gone from the community.</a:t>
            </a:r>
          </a:p>
          <a:p>
            <a:endParaRPr lang="en-US" dirty="0"/>
          </a:p>
        </p:txBody>
      </p:sp>
      <p:sp>
        <p:nvSpPr>
          <p:cNvPr id="4" name="Slide Number Placeholder 3"/>
          <p:cNvSpPr>
            <a:spLocks noGrp="1"/>
          </p:cNvSpPr>
          <p:nvPr>
            <p:ph type="sldNum" sz="quarter" idx="10"/>
          </p:nvPr>
        </p:nvSpPr>
        <p:spPr/>
        <p:txBody>
          <a:bodyPr/>
          <a:lstStyle/>
          <a:p>
            <a:fld id="{2F4568F7-C352-409B-A2FA-D325519DD667}" type="slidenum">
              <a:rPr lang="en-US" smtClean="0"/>
              <a:t>21</a:t>
            </a:fld>
            <a:endParaRPr lang="en-US"/>
          </a:p>
        </p:txBody>
      </p:sp>
    </p:spTree>
    <p:extLst>
      <p:ext uri="{BB962C8B-B14F-4D97-AF65-F5344CB8AC3E}">
        <p14:creationId xmlns:p14="http://schemas.microsoft.com/office/powerpoint/2010/main" val="499548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US" dirty="0">
                <a:solidFill>
                  <a:srgbClr val="3A474A"/>
                </a:solidFill>
                <a:latin typeface="museo-sans"/>
              </a:rPr>
              <a:t>And even after what had just happened, we read in verse 41</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dirty="0">
              <a:solidFill>
                <a:srgbClr val="3A474A"/>
              </a:solidFill>
              <a:latin typeface="museo-sans"/>
            </a:endParaRPr>
          </a:p>
          <a:p>
            <a:pPr marL="0" marR="0" lvl="0" indent="0" algn="l" defTabSz="713232" rtl="0" eaLnBrk="1" fontAlgn="auto" latinLnBrk="0" hangingPunct="1">
              <a:lnSpc>
                <a:spcPct val="100000"/>
              </a:lnSpc>
              <a:spcBef>
                <a:spcPts val="0"/>
              </a:spcBef>
              <a:spcAft>
                <a:spcPts val="0"/>
              </a:spcAft>
              <a:buClrTx/>
              <a:buSzTx/>
              <a:buFontTx/>
              <a:buNone/>
              <a:tabLst/>
              <a:defRPr/>
            </a:pPr>
            <a:r>
              <a:rPr lang="en-US" sz="936" b="1" i="0" kern="1200" baseline="30000" dirty="0">
                <a:solidFill>
                  <a:schemeClr val="tx1"/>
                </a:solidFill>
                <a:effectLst/>
                <a:latin typeface="+mn-lt"/>
                <a:ea typeface="+mn-ea"/>
                <a:cs typeface="+mn-cs"/>
              </a:rPr>
              <a:t>41 </a:t>
            </a:r>
            <a:r>
              <a:rPr lang="en-US" sz="936" b="1" i="0" kern="1200" dirty="0">
                <a:solidFill>
                  <a:schemeClr val="tx1"/>
                </a:solidFill>
                <a:effectLst/>
                <a:latin typeface="+mn-lt"/>
                <a:ea typeface="+mn-ea"/>
                <a:cs typeface="+mn-cs"/>
              </a:rPr>
              <a:t>The next day </a:t>
            </a:r>
            <a:r>
              <a:rPr lang="en-US" sz="936" b="0" i="0" kern="1200" dirty="0">
                <a:solidFill>
                  <a:schemeClr val="tx1"/>
                </a:solidFill>
                <a:effectLst/>
                <a:latin typeface="+mn-lt"/>
                <a:ea typeface="+mn-ea"/>
                <a:cs typeface="+mn-cs"/>
              </a:rPr>
              <a:t>the </a:t>
            </a:r>
            <a:r>
              <a:rPr lang="en-US" sz="936" b="1" i="0" kern="1200" dirty="0">
                <a:solidFill>
                  <a:schemeClr val="tx1"/>
                </a:solidFill>
                <a:effectLst/>
                <a:latin typeface="+mn-lt"/>
                <a:ea typeface="+mn-ea"/>
                <a:cs typeface="+mn-cs"/>
              </a:rPr>
              <a:t>whole Israelite community grumbled </a:t>
            </a:r>
            <a:r>
              <a:rPr lang="en-US" sz="936" b="0" i="0" kern="1200" dirty="0">
                <a:solidFill>
                  <a:schemeClr val="tx1"/>
                </a:solidFill>
                <a:effectLst/>
                <a:latin typeface="+mn-lt"/>
                <a:ea typeface="+mn-ea"/>
                <a:cs typeface="+mn-cs"/>
              </a:rPr>
              <a:t>against Moses and Aaron. “You have killed the </a:t>
            </a:r>
            <a:r>
              <a:rPr lang="en-US" sz="936" b="0" i="0" kern="1200" cap="small" dirty="0">
                <a:solidFill>
                  <a:schemeClr val="tx1"/>
                </a:solidFill>
                <a:effectLst/>
                <a:latin typeface="+mn-lt"/>
                <a:ea typeface="+mn-ea"/>
                <a:cs typeface="+mn-cs"/>
              </a:rPr>
              <a:t>Lord</a:t>
            </a:r>
            <a:r>
              <a:rPr lang="en-US" sz="936" b="0" i="0" kern="1200" dirty="0">
                <a:solidFill>
                  <a:schemeClr val="tx1"/>
                </a:solidFill>
                <a:effectLst/>
                <a:latin typeface="+mn-lt"/>
                <a:ea typeface="+mn-ea"/>
                <a:cs typeface="+mn-cs"/>
              </a:rPr>
              <a:t>’s people,” they said.</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sz="936" b="0" i="0" kern="1200" dirty="0">
              <a:solidFill>
                <a:schemeClr val="tx1"/>
              </a:solidFill>
              <a:effectLst/>
              <a:latin typeface="+mn-lt"/>
              <a:ea typeface="+mn-ea"/>
              <a:cs typeface="+mn-cs"/>
            </a:endParaRPr>
          </a:p>
          <a:p>
            <a:pPr marL="0" marR="0" lvl="0" indent="0" algn="l" defTabSz="713232" rtl="0" eaLnBrk="1" fontAlgn="auto" latinLnBrk="0" hangingPunct="1">
              <a:lnSpc>
                <a:spcPct val="100000"/>
              </a:lnSpc>
              <a:spcBef>
                <a:spcPts val="0"/>
              </a:spcBef>
              <a:spcAft>
                <a:spcPts val="0"/>
              </a:spcAft>
              <a:buClrTx/>
              <a:buSzTx/>
              <a:buFontTx/>
              <a:buNone/>
              <a:tabLst/>
              <a:defRPr/>
            </a:pPr>
            <a:r>
              <a:rPr lang="en-US" sz="936" b="0" i="0" kern="1200" dirty="0">
                <a:solidFill>
                  <a:schemeClr val="tx1"/>
                </a:solidFill>
                <a:effectLst/>
                <a:latin typeface="+mn-lt"/>
                <a:ea typeface="+mn-ea"/>
                <a:cs typeface="+mn-cs"/>
              </a:rPr>
              <a:t>Incredible!  Some people never learn.</a:t>
            </a:r>
            <a:endParaRPr lang="en-US" dirty="0">
              <a:solidFill>
                <a:srgbClr val="3A474A"/>
              </a:solidFill>
              <a:latin typeface="museo-sans"/>
            </a:endParaRPr>
          </a:p>
          <a:p>
            <a:endParaRPr lang="en-US" dirty="0"/>
          </a:p>
        </p:txBody>
      </p:sp>
      <p:sp>
        <p:nvSpPr>
          <p:cNvPr id="4" name="Slide Number Placeholder 3"/>
          <p:cNvSpPr>
            <a:spLocks noGrp="1"/>
          </p:cNvSpPr>
          <p:nvPr>
            <p:ph type="sldNum" sz="quarter" idx="10"/>
          </p:nvPr>
        </p:nvSpPr>
        <p:spPr/>
        <p:txBody>
          <a:bodyPr/>
          <a:lstStyle/>
          <a:p>
            <a:fld id="{2F4568F7-C352-409B-A2FA-D325519DD667}" type="slidenum">
              <a:rPr lang="en-US" smtClean="0"/>
              <a:t>22</a:t>
            </a:fld>
            <a:endParaRPr lang="en-US"/>
          </a:p>
        </p:txBody>
      </p:sp>
    </p:spTree>
    <p:extLst>
      <p:ext uri="{BB962C8B-B14F-4D97-AF65-F5344CB8AC3E}">
        <p14:creationId xmlns:p14="http://schemas.microsoft.com/office/powerpoint/2010/main" val="28735155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36" b="0" i="0" kern="1200" dirty="0">
                <a:solidFill>
                  <a:schemeClr val="tx1"/>
                </a:solidFill>
                <a:effectLst/>
                <a:latin typeface="+mn-lt"/>
                <a:ea typeface="+mn-ea"/>
                <a:cs typeface="+mn-cs"/>
              </a:rPr>
              <a:t>Water From the Rock</a:t>
            </a:r>
          </a:p>
          <a:p>
            <a:endParaRPr lang="en-US" sz="936" b="0" i="0" kern="1200" dirty="0">
              <a:solidFill>
                <a:schemeClr val="tx1"/>
              </a:solidFill>
              <a:effectLst/>
              <a:latin typeface="+mn-lt"/>
              <a:ea typeface="+mn-ea"/>
              <a:cs typeface="+mn-cs"/>
            </a:endParaRPr>
          </a:p>
          <a:p>
            <a:r>
              <a:rPr lang="en-US" sz="936" b="1" i="0" kern="1200" dirty="0">
                <a:solidFill>
                  <a:schemeClr val="tx1"/>
                </a:solidFill>
                <a:effectLst/>
                <a:latin typeface="+mn-lt"/>
                <a:ea typeface="+mn-ea"/>
                <a:cs typeface="+mn-cs"/>
              </a:rPr>
              <a:t>20 </a:t>
            </a:r>
            <a:r>
              <a:rPr lang="en-US" sz="936" b="0" i="0" kern="1200" dirty="0">
                <a:solidFill>
                  <a:schemeClr val="tx1"/>
                </a:solidFill>
                <a:effectLst/>
                <a:latin typeface="+mn-lt"/>
                <a:ea typeface="+mn-ea"/>
                <a:cs typeface="+mn-cs"/>
              </a:rPr>
              <a:t>In the first month the whole Israelite community arrived at the Desert of Zin, and they stayed at Kadesh. There Miriam died and was buried.</a:t>
            </a:r>
          </a:p>
          <a:p>
            <a:r>
              <a:rPr lang="en-US" sz="936" b="1" i="0" kern="1200" baseline="30000" dirty="0">
                <a:solidFill>
                  <a:schemeClr val="tx1"/>
                </a:solidFill>
                <a:effectLst/>
                <a:latin typeface="+mn-lt"/>
                <a:ea typeface="+mn-ea"/>
                <a:cs typeface="+mn-cs"/>
              </a:rPr>
              <a:t>2 </a:t>
            </a:r>
            <a:r>
              <a:rPr lang="en-US" sz="936" b="0" i="0" kern="1200" dirty="0">
                <a:solidFill>
                  <a:schemeClr val="tx1"/>
                </a:solidFill>
                <a:effectLst/>
                <a:latin typeface="+mn-lt"/>
                <a:ea typeface="+mn-ea"/>
                <a:cs typeface="+mn-cs"/>
              </a:rPr>
              <a:t>Now there was no water for the community, and </a:t>
            </a:r>
            <a:r>
              <a:rPr lang="en-US" sz="936" b="1" i="0" kern="1200" dirty="0">
                <a:solidFill>
                  <a:schemeClr val="tx1"/>
                </a:solidFill>
                <a:effectLst/>
                <a:latin typeface="+mn-lt"/>
                <a:ea typeface="+mn-ea"/>
                <a:cs typeface="+mn-cs"/>
              </a:rPr>
              <a:t>the people gathered in opposition</a:t>
            </a:r>
            <a:r>
              <a:rPr lang="en-US" sz="936" b="0" i="0" kern="1200" dirty="0">
                <a:solidFill>
                  <a:schemeClr val="tx1"/>
                </a:solidFill>
                <a:effectLst/>
                <a:latin typeface="+mn-lt"/>
                <a:ea typeface="+mn-ea"/>
                <a:cs typeface="+mn-cs"/>
              </a:rPr>
              <a:t> to Moses and Aaron. </a:t>
            </a:r>
          </a:p>
          <a:p>
            <a:r>
              <a:rPr lang="en-US" sz="936" b="1" i="0" kern="1200" baseline="30000" dirty="0">
                <a:solidFill>
                  <a:schemeClr val="tx1"/>
                </a:solidFill>
                <a:effectLst/>
                <a:latin typeface="+mn-lt"/>
                <a:ea typeface="+mn-ea"/>
                <a:cs typeface="+mn-cs"/>
              </a:rPr>
              <a:t>3 </a:t>
            </a:r>
            <a:r>
              <a:rPr lang="en-US" sz="936" b="0" i="0" kern="1200" dirty="0">
                <a:solidFill>
                  <a:schemeClr val="tx1"/>
                </a:solidFill>
                <a:effectLst/>
                <a:latin typeface="+mn-lt"/>
                <a:ea typeface="+mn-ea"/>
                <a:cs typeface="+mn-cs"/>
              </a:rPr>
              <a:t>They </a:t>
            </a:r>
            <a:r>
              <a:rPr lang="en-US" sz="936" b="1" i="0" kern="1200" dirty="0">
                <a:solidFill>
                  <a:schemeClr val="tx1"/>
                </a:solidFill>
                <a:effectLst/>
                <a:latin typeface="+mn-lt"/>
                <a:ea typeface="+mn-ea"/>
                <a:cs typeface="+mn-cs"/>
              </a:rPr>
              <a:t>quarreled</a:t>
            </a:r>
            <a:r>
              <a:rPr lang="en-US" sz="936" b="0" i="0" kern="1200" dirty="0">
                <a:solidFill>
                  <a:schemeClr val="tx1"/>
                </a:solidFill>
                <a:effectLst/>
                <a:latin typeface="+mn-lt"/>
                <a:ea typeface="+mn-ea"/>
                <a:cs typeface="+mn-cs"/>
              </a:rPr>
              <a:t> with Moses and said, “If only we had died when our brothers fell dead before the </a:t>
            </a:r>
            <a:r>
              <a:rPr lang="en-US" sz="936" b="0" i="0" kern="1200" cap="small" dirty="0">
                <a:solidFill>
                  <a:schemeClr val="tx1"/>
                </a:solidFill>
                <a:effectLst/>
                <a:latin typeface="+mn-lt"/>
                <a:ea typeface="+mn-ea"/>
                <a:cs typeface="+mn-cs"/>
              </a:rPr>
              <a:t>Lord</a:t>
            </a:r>
            <a:r>
              <a:rPr lang="en-US" sz="936" b="0" i="0" kern="1200" dirty="0">
                <a:solidFill>
                  <a:schemeClr val="tx1"/>
                </a:solidFill>
                <a:effectLst/>
                <a:latin typeface="+mn-lt"/>
                <a:ea typeface="+mn-ea"/>
                <a:cs typeface="+mn-cs"/>
              </a:rPr>
              <a:t>! </a:t>
            </a:r>
          </a:p>
          <a:p>
            <a:r>
              <a:rPr lang="en-US" sz="936" b="1" i="0" kern="1200" baseline="30000" dirty="0">
                <a:solidFill>
                  <a:schemeClr val="tx1"/>
                </a:solidFill>
                <a:effectLst/>
                <a:latin typeface="+mn-lt"/>
                <a:ea typeface="+mn-ea"/>
                <a:cs typeface="+mn-cs"/>
              </a:rPr>
              <a:t>4 </a:t>
            </a:r>
            <a:r>
              <a:rPr lang="en-US" sz="936" b="0" i="0" kern="1200" dirty="0">
                <a:solidFill>
                  <a:schemeClr val="tx1"/>
                </a:solidFill>
                <a:effectLst/>
                <a:latin typeface="+mn-lt"/>
                <a:ea typeface="+mn-ea"/>
                <a:cs typeface="+mn-cs"/>
              </a:rPr>
              <a:t>Why did you bring the </a:t>
            </a:r>
            <a:r>
              <a:rPr lang="en-US" sz="936" b="0" i="0" kern="1200" cap="small" dirty="0">
                <a:solidFill>
                  <a:schemeClr val="tx1"/>
                </a:solidFill>
                <a:effectLst/>
                <a:latin typeface="+mn-lt"/>
                <a:ea typeface="+mn-ea"/>
                <a:cs typeface="+mn-cs"/>
              </a:rPr>
              <a:t>Lord</a:t>
            </a:r>
            <a:r>
              <a:rPr lang="en-US" sz="936" b="0" i="0" kern="1200" dirty="0">
                <a:solidFill>
                  <a:schemeClr val="tx1"/>
                </a:solidFill>
                <a:effectLst/>
                <a:latin typeface="+mn-lt"/>
                <a:ea typeface="+mn-ea"/>
                <a:cs typeface="+mn-cs"/>
              </a:rPr>
              <a:t>’s community into this wilderness, that we and our livestock should die here? </a:t>
            </a:r>
          </a:p>
          <a:p>
            <a:r>
              <a:rPr lang="en-US" sz="936" b="1" i="0" kern="1200" baseline="30000" dirty="0">
                <a:solidFill>
                  <a:schemeClr val="tx1"/>
                </a:solidFill>
                <a:effectLst/>
                <a:latin typeface="+mn-lt"/>
                <a:ea typeface="+mn-ea"/>
                <a:cs typeface="+mn-cs"/>
              </a:rPr>
              <a:t>5 </a:t>
            </a:r>
            <a:r>
              <a:rPr lang="en-US" sz="936" b="0" i="0" kern="1200" dirty="0">
                <a:solidFill>
                  <a:schemeClr val="tx1"/>
                </a:solidFill>
                <a:effectLst/>
                <a:latin typeface="+mn-lt"/>
                <a:ea typeface="+mn-ea"/>
                <a:cs typeface="+mn-cs"/>
              </a:rPr>
              <a:t>Why did you bring us up out of Egypt to this terrible place? It has no grain or figs, grapevines or pomegranates. And there is no water to drink!”</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dirty="0">
              <a:solidFill>
                <a:srgbClr val="3A474A"/>
              </a:solidFill>
              <a:latin typeface="museo-sans"/>
            </a:endParaRPr>
          </a:p>
          <a:p>
            <a:endParaRPr lang="en-US" dirty="0"/>
          </a:p>
        </p:txBody>
      </p:sp>
      <p:sp>
        <p:nvSpPr>
          <p:cNvPr id="4" name="Slide Number Placeholder 3"/>
          <p:cNvSpPr>
            <a:spLocks noGrp="1"/>
          </p:cNvSpPr>
          <p:nvPr>
            <p:ph type="sldNum" sz="quarter" idx="10"/>
          </p:nvPr>
        </p:nvSpPr>
        <p:spPr/>
        <p:txBody>
          <a:bodyPr/>
          <a:lstStyle/>
          <a:p>
            <a:fld id="{2F4568F7-C352-409B-A2FA-D325519DD667}" type="slidenum">
              <a:rPr lang="en-US" smtClean="0"/>
              <a:t>23</a:t>
            </a:fld>
            <a:endParaRPr lang="en-US"/>
          </a:p>
        </p:txBody>
      </p:sp>
    </p:spTree>
    <p:extLst>
      <p:ext uri="{BB962C8B-B14F-4D97-AF65-F5344CB8AC3E}">
        <p14:creationId xmlns:p14="http://schemas.microsoft.com/office/powerpoint/2010/main" val="23021510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36" b="0" i="0" kern="1200" dirty="0">
                <a:solidFill>
                  <a:schemeClr val="tx1"/>
                </a:solidFill>
                <a:effectLst/>
                <a:latin typeface="+mn-lt"/>
                <a:ea typeface="+mn-ea"/>
                <a:cs typeface="+mn-cs"/>
              </a:rPr>
              <a:t>The Bronze Snake</a:t>
            </a:r>
          </a:p>
          <a:p>
            <a:r>
              <a:rPr lang="en-US" sz="936" b="1" i="0" kern="1200" dirty="0">
                <a:solidFill>
                  <a:schemeClr val="tx1"/>
                </a:solidFill>
                <a:effectLst/>
                <a:latin typeface="+mn-lt"/>
                <a:ea typeface="+mn-ea"/>
                <a:cs typeface="+mn-cs"/>
              </a:rPr>
              <a:t>Numbers 21:4-5</a:t>
            </a:r>
          </a:p>
          <a:p>
            <a:endParaRPr lang="en-US" sz="936" b="0" i="0" kern="1200" dirty="0">
              <a:solidFill>
                <a:schemeClr val="tx1"/>
              </a:solidFill>
              <a:effectLst/>
              <a:latin typeface="+mn-lt"/>
              <a:ea typeface="+mn-ea"/>
              <a:cs typeface="+mn-cs"/>
            </a:endParaRPr>
          </a:p>
          <a:p>
            <a:r>
              <a:rPr lang="en-US" sz="936" b="1" i="0" kern="1200" baseline="30000" dirty="0">
                <a:solidFill>
                  <a:schemeClr val="tx1"/>
                </a:solidFill>
                <a:effectLst/>
                <a:latin typeface="+mn-lt"/>
                <a:ea typeface="+mn-ea"/>
                <a:cs typeface="+mn-cs"/>
              </a:rPr>
              <a:t>4 </a:t>
            </a:r>
            <a:r>
              <a:rPr lang="en-US" sz="936" b="0" i="0" kern="1200" dirty="0">
                <a:solidFill>
                  <a:schemeClr val="tx1"/>
                </a:solidFill>
                <a:effectLst/>
                <a:latin typeface="+mn-lt"/>
                <a:ea typeface="+mn-ea"/>
                <a:cs typeface="+mn-cs"/>
              </a:rPr>
              <a:t>They traveled from Mount </a:t>
            </a:r>
            <a:r>
              <a:rPr lang="en-US" sz="936" b="0" i="0" kern="1200" dirty="0" err="1">
                <a:solidFill>
                  <a:schemeClr val="tx1"/>
                </a:solidFill>
                <a:effectLst/>
                <a:latin typeface="+mn-lt"/>
                <a:ea typeface="+mn-ea"/>
                <a:cs typeface="+mn-cs"/>
              </a:rPr>
              <a:t>Hor</a:t>
            </a:r>
            <a:r>
              <a:rPr lang="en-US" sz="936" b="0" i="0" kern="1200" dirty="0">
                <a:solidFill>
                  <a:schemeClr val="tx1"/>
                </a:solidFill>
                <a:effectLst/>
                <a:latin typeface="+mn-lt"/>
                <a:ea typeface="+mn-ea"/>
                <a:cs typeface="+mn-cs"/>
              </a:rPr>
              <a:t> along the route to the Red Sea,</a:t>
            </a:r>
            <a:r>
              <a:rPr lang="en-US" sz="936" b="0" i="0" kern="1200" baseline="30000" dirty="0">
                <a:solidFill>
                  <a:schemeClr val="tx1"/>
                </a:solidFill>
                <a:effectLst/>
                <a:latin typeface="+mn-lt"/>
                <a:ea typeface="+mn-ea"/>
                <a:cs typeface="+mn-cs"/>
              </a:rPr>
              <a:t>[</a:t>
            </a:r>
            <a:r>
              <a:rPr lang="en-US" sz="936" b="0" i="0" u="none" strike="noStrike" kern="1200" baseline="30000" dirty="0">
                <a:solidFill>
                  <a:schemeClr val="tx1"/>
                </a:solidFill>
                <a:effectLst/>
                <a:latin typeface="+mn-lt"/>
                <a:ea typeface="+mn-ea"/>
                <a:cs typeface="+mn-cs"/>
                <a:hlinkClick r:id="rId3" tooltip="See footnote c"/>
              </a:rPr>
              <a:t>c</a:t>
            </a:r>
            <a:r>
              <a:rPr lang="en-US" sz="936" b="0" i="0" kern="1200" baseline="30000" dirty="0">
                <a:solidFill>
                  <a:schemeClr val="tx1"/>
                </a:solidFill>
                <a:effectLst/>
                <a:latin typeface="+mn-lt"/>
                <a:ea typeface="+mn-ea"/>
                <a:cs typeface="+mn-cs"/>
              </a:rPr>
              <a:t>]</a:t>
            </a:r>
            <a:r>
              <a:rPr lang="en-US" sz="936" b="0" i="0" kern="1200" dirty="0">
                <a:solidFill>
                  <a:schemeClr val="tx1"/>
                </a:solidFill>
                <a:effectLst/>
                <a:latin typeface="+mn-lt"/>
                <a:ea typeface="+mn-ea"/>
                <a:cs typeface="+mn-cs"/>
              </a:rPr>
              <a:t> to go around Edom. But the people grew impatient on the way; </a:t>
            </a:r>
          </a:p>
          <a:p>
            <a:r>
              <a:rPr lang="en-US" sz="936" b="1" i="0" kern="1200" baseline="30000" dirty="0">
                <a:solidFill>
                  <a:schemeClr val="tx1"/>
                </a:solidFill>
                <a:effectLst/>
                <a:latin typeface="+mn-lt"/>
                <a:ea typeface="+mn-ea"/>
                <a:cs typeface="+mn-cs"/>
              </a:rPr>
              <a:t>5 </a:t>
            </a:r>
            <a:r>
              <a:rPr lang="en-US" sz="936" b="0" i="0" kern="1200" dirty="0">
                <a:solidFill>
                  <a:schemeClr val="tx1"/>
                </a:solidFill>
                <a:effectLst/>
                <a:latin typeface="+mn-lt"/>
                <a:ea typeface="+mn-ea"/>
                <a:cs typeface="+mn-cs"/>
              </a:rPr>
              <a:t>they </a:t>
            </a:r>
            <a:r>
              <a:rPr lang="en-US" sz="936" b="1" i="0" kern="1200" dirty="0">
                <a:solidFill>
                  <a:schemeClr val="tx1"/>
                </a:solidFill>
                <a:effectLst/>
                <a:latin typeface="+mn-lt"/>
                <a:ea typeface="+mn-ea"/>
                <a:cs typeface="+mn-cs"/>
              </a:rPr>
              <a:t>spoke against God and against Moses</a:t>
            </a:r>
            <a:r>
              <a:rPr lang="en-US" sz="936" b="0" i="0" kern="1200" dirty="0">
                <a:solidFill>
                  <a:schemeClr val="tx1"/>
                </a:solidFill>
                <a:effectLst/>
                <a:latin typeface="+mn-lt"/>
                <a:ea typeface="+mn-ea"/>
                <a:cs typeface="+mn-cs"/>
              </a:rPr>
              <a:t>, and said, “Why have you brought us up out of Egypt to die in the wilderness? </a:t>
            </a:r>
          </a:p>
          <a:p>
            <a:r>
              <a:rPr lang="en-US" sz="936" b="0" i="0" kern="1200" dirty="0">
                <a:solidFill>
                  <a:schemeClr val="tx1"/>
                </a:solidFill>
                <a:effectLst/>
                <a:latin typeface="+mn-lt"/>
                <a:ea typeface="+mn-ea"/>
                <a:cs typeface="+mn-cs"/>
              </a:rPr>
              <a:t>There is </a:t>
            </a:r>
            <a:r>
              <a:rPr lang="en-US" sz="936" b="1" i="0" kern="1200" dirty="0">
                <a:solidFill>
                  <a:schemeClr val="tx1"/>
                </a:solidFill>
                <a:effectLst/>
                <a:latin typeface="+mn-lt"/>
                <a:ea typeface="+mn-ea"/>
                <a:cs typeface="+mn-cs"/>
              </a:rPr>
              <a:t>no bread</a:t>
            </a:r>
            <a:r>
              <a:rPr lang="en-US" sz="936" b="0" i="0" kern="1200" dirty="0">
                <a:solidFill>
                  <a:schemeClr val="tx1"/>
                </a:solidFill>
                <a:effectLst/>
                <a:latin typeface="+mn-lt"/>
                <a:ea typeface="+mn-ea"/>
                <a:cs typeface="+mn-cs"/>
              </a:rPr>
              <a:t>! There is </a:t>
            </a:r>
            <a:r>
              <a:rPr lang="en-US" sz="936" b="1" i="0" kern="1200" dirty="0">
                <a:solidFill>
                  <a:schemeClr val="tx1"/>
                </a:solidFill>
                <a:effectLst/>
                <a:latin typeface="+mn-lt"/>
                <a:ea typeface="+mn-ea"/>
                <a:cs typeface="+mn-cs"/>
              </a:rPr>
              <a:t>no water</a:t>
            </a:r>
            <a:r>
              <a:rPr lang="en-US" sz="936" b="0" i="0" kern="1200" dirty="0">
                <a:solidFill>
                  <a:schemeClr val="tx1"/>
                </a:solidFill>
                <a:effectLst/>
                <a:latin typeface="+mn-lt"/>
                <a:ea typeface="+mn-ea"/>
                <a:cs typeface="+mn-cs"/>
              </a:rPr>
              <a:t>! And we </a:t>
            </a:r>
            <a:r>
              <a:rPr lang="en-US" sz="936" b="1" i="0" kern="1200" dirty="0">
                <a:solidFill>
                  <a:schemeClr val="tx1"/>
                </a:solidFill>
                <a:effectLst/>
                <a:latin typeface="+mn-lt"/>
                <a:ea typeface="+mn-ea"/>
                <a:cs typeface="+mn-cs"/>
              </a:rPr>
              <a:t>detest this miserable food</a:t>
            </a:r>
            <a:r>
              <a:rPr lang="en-US" sz="936" b="0" i="0" kern="1200" dirty="0">
                <a:solidFill>
                  <a:schemeClr val="tx1"/>
                </a:solidFill>
                <a:effectLst/>
                <a:latin typeface="+mn-lt"/>
                <a:ea typeface="+mn-ea"/>
                <a:cs typeface="+mn-cs"/>
              </a:rPr>
              <a:t>!”</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dirty="0">
              <a:solidFill>
                <a:srgbClr val="3A474A"/>
              </a:solidFill>
              <a:latin typeface="museo-sans"/>
            </a:endParaRPr>
          </a:p>
          <a:p>
            <a:pPr marL="0" marR="0" lvl="0" indent="0" algn="l" defTabSz="713232" rtl="0" eaLnBrk="1" fontAlgn="auto" latinLnBrk="0" hangingPunct="1">
              <a:lnSpc>
                <a:spcPct val="100000"/>
              </a:lnSpc>
              <a:spcBef>
                <a:spcPts val="0"/>
              </a:spcBef>
              <a:spcAft>
                <a:spcPts val="0"/>
              </a:spcAft>
              <a:buClrTx/>
              <a:buSzTx/>
              <a:buFontTx/>
              <a:buNone/>
              <a:tabLst/>
              <a:defRPr/>
            </a:pPr>
            <a:r>
              <a:rPr lang="en-US" dirty="0">
                <a:solidFill>
                  <a:srgbClr val="3A474A"/>
                </a:solidFill>
                <a:latin typeface="museo-sans"/>
              </a:rPr>
              <a:t>After #7, say That’s a lot of angry, grumpy people. Each story highlights a different type of rebellion that starts for different kinds of reasons. </a:t>
            </a:r>
          </a:p>
          <a:p>
            <a:endParaRPr lang="en-US" dirty="0"/>
          </a:p>
        </p:txBody>
      </p:sp>
      <p:sp>
        <p:nvSpPr>
          <p:cNvPr id="4" name="Slide Number Placeholder 3"/>
          <p:cNvSpPr>
            <a:spLocks noGrp="1"/>
          </p:cNvSpPr>
          <p:nvPr>
            <p:ph type="sldNum" sz="quarter" idx="10"/>
          </p:nvPr>
        </p:nvSpPr>
        <p:spPr/>
        <p:txBody>
          <a:bodyPr/>
          <a:lstStyle/>
          <a:p>
            <a:fld id="{2F4568F7-C352-409B-A2FA-D325519DD667}" type="slidenum">
              <a:rPr lang="en-US" smtClean="0"/>
              <a:t>24</a:t>
            </a:fld>
            <a:endParaRPr lang="en-US"/>
          </a:p>
        </p:txBody>
      </p:sp>
    </p:spTree>
    <p:extLst>
      <p:ext uri="{BB962C8B-B14F-4D97-AF65-F5344CB8AC3E}">
        <p14:creationId xmlns:p14="http://schemas.microsoft.com/office/powerpoint/2010/main" val="33418332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from each </a:t>
            </a:r>
            <a:r>
              <a:rPr lang="en-US" b="1" dirty="0"/>
              <a:t>reference</a:t>
            </a:r>
            <a:r>
              <a:rPr lang="en-US" dirty="0"/>
              <a:t> what the peoples </a:t>
            </a:r>
            <a:r>
              <a:rPr lang="en-US" b="1" dirty="0"/>
              <a:t>complaint</a:t>
            </a:r>
            <a:r>
              <a:rPr lang="en-US" dirty="0"/>
              <a:t> was, what their </a:t>
            </a:r>
            <a:r>
              <a:rPr lang="en-US" b="1" dirty="0"/>
              <a:t>sin</a:t>
            </a:r>
            <a:r>
              <a:rPr lang="en-US" dirty="0"/>
              <a:t> was, and the </a:t>
            </a:r>
            <a:r>
              <a:rPr lang="en-US" b="1" dirty="0"/>
              <a:t>result</a:t>
            </a:r>
            <a:r>
              <a:rPr lang="en-US" dirty="0"/>
              <a:t> that came about.</a:t>
            </a:r>
          </a:p>
          <a:p>
            <a:endParaRPr lang="en-US" dirty="0"/>
          </a:p>
          <a:p>
            <a:r>
              <a:rPr lang="en-US" dirty="0"/>
              <a:t>READ SLIDE</a:t>
            </a:r>
          </a:p>
        </p:txBody>
      </p:sp>
      <p:sp>
        <p:nvSpPr>
          <p:cNvPr id="4" name="Slide Number Placeholder 3"/>
          <p:cNvSpPr>
            <a:spLocks noGrp="1"/>
          </p:cNvSpPr>
          <p:nvPr>
            <p:ph type="sldNum" sz="quarter" idx="10"/>
          </p:nvPr>
        </p:nvSpPr>
        <p:spPr/>
        <p:txBody>
          <a:bodyPr/>
          <a:lstStyle/>
          <a:p>
            <a:fld id="{2F4568F7-C352-409B-A2FA-D325519DD667}" type="slidenum">
              <a:rPr lang="en-US" smtClean="0"/>
              <a:t>25</a:t>
            </a:fld>
            <a:endParaRPr lang="en-US"/>
          </a:p>
        </p:txBody>
      </p:sp>
    </p:spTree>
    <p:extLst>
      <p:ext uri="{BB962C8B-B14F-4D97-AF65-F5344CB8AC3E}">
        <p14:creationId xmlns:p14="http://schemas.microsoft.com/office/powerpoint/2010/main" val="19209563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2F4568F7-C352-409B-A2FA-D325519DD667}" type="slidenum">
              <a:rPr lang="en-US" smtClean="0"/>
              <a:t>26</a:t>
            </a:fld>
            <a:endParaRPr lang="en-US"/>
          </a:p>
        </p:txBody>
      </p:sp>
    </p:spTree>
    <p:extLst>
      <p:ext uri="{BB962C8B-B14F-4D97-AF65-F5344CB8AC3E}">
        <p14:creationId xmlns:p14="http://schemas.microsoft.com/office/powerpoint/2010/main" val="17777117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2F4568F7-C352-409B-A2FA-D325519DD667}" type="slidenum">
              <a:rPr lang="en-US" smtClean="0"/>
              <a:t>27</a:t>
            </a:fld>
            <a:endParaRPr lang="en-US"/>
          </a:p>
        </p:txBody>
      </p:sp>
    </p:spTree>
    <p:extLst>
      <p:ext uri="{BB962C8B-B14F-4D97-AF65-F5344CB8AC3E}">
        <p14:creationId xmlns:p14="http://schemas.microsoft.com/office/powerpoint/2010/main" val="3787020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2F4568F7-C352-409B-A2FA-D325519DD667}" type="slidenum">
              <a:rPr lang="en-US" smtClean="0"/>
              <a:t>28</a:t>
            </a:fld>
            <a:endParaRPr lang="en-US"/>
          </a:p>
        </p:txBody>
      </p:sp>
    </p:spTree>
    <p:extLst>
      <p:ext uri="{BB962C8B-B14F-4D97-AF65-F5344CB8AC3E}">
        <p14:creationId xmlns:p14="http://schemas.microsoft.com/office/powerpoint/2010/main" val="7248209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2F4568F7-C352-409B-A2FA-D325519DD667}" type="slidenum">
              <a:rPr lang="en-US" smtClean="0"/>
              <a:t>29</a:t>
            </a:fld>
            <a:endParaRPr lang="en-US"/>
          </a:p>
        </p:txBody>
      </p:sp>
    </p:spTree>
    <p:extLst>
      <p:ext uri="{BB962C8B-B14F-4D97-AF65-F5344CB8AC3E}">
        <p14:creationId xmlns:p14="http://schemas.microsoft.com/office/powerpoint/2010/main" val="2025745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breaks the book into 2 main sections.</a:t>
            </a:r>
          </a:p>
          <a:p>
            <a:r>
              <a:rPr lang="en-US" dirty="0"/>
              <a:t>The first is the Experiences of the older generation in the wilderness in chapters 1-25.</a:t>
            </a:r>
          </a:p>
        </p:txBody>
      </p:sp>
      <p:sp>
        <p:nvSpPr>
          <p:cNvPr id="4" name="Slide Number Placeholder 3"/>
          <p:cNvSpPr>
            <a:spLocks noGrp="1"/>
          </p:cNvSpPr>
          <p:nvPr>
            <p:ph type="sldNum" sz="quarter" idx="10"/>
          </p:nvPr>
        </p:nvSpPr>
        <p:spPr/>
        <p:txBody>
          <a:bodyPr/>
          <a:lstStyle/>
          <a:p>
            <a:fld id="{2F4568F7-C352-409B-A2FA-D325519DD667}" type="slidenum">
              <a:rPr lang="en-US" smtClean="0"/>
              <a:t>3</a:t>
            </a:fld>
            <a:endParaRPr lang="en-US"/>
          </a:p>
        </p:txBody>
      </p:sp>
    </p:spTree>
    <p:extLst>
      <p:ext uri="{BB962C8B-B14F-4D97-AF65-F5344CB8AC3E}">
        <p14:creationId xmlns:p14="http://schemas.microsoft.com/office/powerpoint/2010/main" val="9018484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p:txBody>
      </p:sp>
      <p:sp>
        <p:nvSpPr>
          <p:cNvPr id="4" name="Slide Number Placeholder 3"/>
          <p:cNvSpPr>
            <a:spLocks noGrp="1"/>
          </p:cNvSpPr>
          <p:nvPr>
            <p:ph type="sldNum" sz="quarter" idx="10"/>
          </p:nvPr>
        </p:nvSpPr>
        <p:spPr/>
        <p:txBody>
          <a:bodyPr/>
          <a:lstStyle/>
          <a:p>
            <a:fld id="{2F4568F7-C352-409B-A2FA-D325519DD667}" type="slidenum">
              <a:rPr lang="en-US" smtClean="0"/>
              <a:t>30</a:t>
            </a:fld>
            <a:endParaRPr lang="en-US"/>
          </a:p>
        </p:txBody>
      </p:sp>
    </p:spTree>
    <p:extLst>
      <p:ext uri="{BB962C8B-B14F-4D97-AF65-F5344CB8AC3E}">
        <p14:creationId xmlns:p14="http://schemas.microsoft.com/office/powerpoint/2010/main" val="10529396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a:p>
            <a:r>
              <a:rPr lang="en-US" dirty="0"/>
              <a:t>After reading this, we might think that God was a little harsh right?</a:t>
            </a:r>
          </a:p>
          <a:p>
            <a:endParaRPr lang="en-US" dirty="0"/>
          </a:p>
          <a:p>
            <a:r>
              <a:rPr lang="en-US" dirty="0"/>
              <a:t>14,700 died from a plague</a:t>
            </a:r>
          </a:p>
          <a:p>
            <a:endParaRPr lang="en-US" dirty="0"/>
          </a:p>
          <a:p>
            <a:r>
              <a:rPr lang="en-US" dirty="0"/>
              <a:t>Many people died from snake bites</a:t>
            </a:r>
          </a:p>
        </p:txBody>
      </p:sp>
      <p:sp>
        <p:nvSpPr>
          <p:cNvPr id="4" name="Slide Number Placeholder 3"/>
          <p:cNvSpPr>
            <a:spLocks noGrp="1"/>
          </p:cNvSpPr>
          <p:nvPr>
            <p:ph type="sldNum" sz="quarter" idx="10"/>
          </p:nvPr>
        </p:nvSpPr>
        <p:spPr/>
        <p:txBody>
          <a:bodyPr/>
          <a:lstStyle/>
          <a:p>
            <a:fld id="{2F4568F7-C352-409B-A2FA-D325519DD667}" type="slidenum">
              <a:rPr lang="en-US" smtClean="0"/>
              <a:t>31</a:t>
            </a:fld>
            <a:endParaRPr lang="en-US"/>
          </a:p>
        </p:txBody>
      </p:sp>
    </p:spTree>
    <p:extLst>
      <p:ext uri="{BB962C8B-B14F-4D97-AF65-F5344CB8AC3E}">
        <p14:creationId xmlns:p14="http://schemas.microsoft.com/office/powerpoint/2010/main" val="10547530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reading this, we might think that God was a little harsh right?</a:t>
            </a:r>
          </a:p>
          <a:p>
            <a:endParaRPr lang="en-US" dirty="0"/>
          </a:p>
          <a:p>
            <a:r>
              <a:rPr lang="en-US" dirty="0"/>
              <a:t>14,700 died from a plague</a:t>
            </a:r>
          </a:p>
          <a:p>
            <a:endParaRPr lang="en-US" dirty="0"/>
          </a:p>
          <a:p>
            <a:r>
              <a:rPr lang="en-US" dirty="0"/>
              <a:t>Many people died from snake bites</a:t>
            </a:r>
          </a:p>
          <a:p>
            <a:endParaRPr lang="en-US" dirty="0"/>
          </a:p>
          <a:p>
            <a:r>
              <a:rPr lang="en-US" dirty="0"/>
              <a:t>Rebels were swallowed up by the earth, and fire burned another 250 others</a:t>
            </a:r>
          </a:p>
          <a:p>
            <a:endParaRPr lang="en-US" dirty="0"/>
          </a:p>
          <a:p>
            <a:r>
              <a:rPr lang="en-US" dirty="0"/>
              <a:t>Many were killed from eating bad bird. Numbers 11:30-34</a:t>
            </a:r>
          </a:p>
          <a:p>
            <a:r>
              <a:rPr lang="en-US" sz="936" b="1" i="0" kern="1200" baseline="30000" dirty="0">
                <a:solidFill>
                  <a:schemeClr val="tx1"/>
                </a:solidFill>
                <a:effectLst/>
                <a:latin typeface="+mn-lt"/>
                <a:ea typeface="+mn-ea"/>
                <a:cs typeface="+mn-cs"/>
              </a:rPr>
              <a:t>31 </a:t>
            </a:r>
            <a:r>
              <a:rPr lang="en-US" sz="936" b="0" i="0" kern="1200" dirty="0">
                <a:solidFill>
                  <a:schemeClr val="tx1"/>
                </a:solidFill>
                <a:effectLst/>
                <a:latin typeface="+mn-lt"/>
                <a:ea typeface="+mn-ea"/>
                <a:cs typeface="+mn-cs"/>
              </a:rPr>
              <a:t>Now a wind went out from the </a:t>
            </a:r>
            <a:r>
              <a:rPr lang="en-US" sz="936" b="0" i="0" kern="1200" cap="small" dirty="0">
                <a:solidFill>
                  <a:schemeClr val="tx1"/>
                </a:solidFill>
                <a:effectLst/>
                <a:latin typeface="+mn-lt"/>
                <a:ea typeface="+mn-ea"/>
                <a:cs typeface="+mn-cs"/>
              </a:rPr>
              <a:t>Lord</a:t>
            </a:r>
            <a:r>
              <a:rPr lang="en-US" sz="936" b="0" i="0" kern="1200" dirty="0">
                <a:solidFill>
                  <a:schemeClr val="tx1"/>
                </a:solidFill>
                <a:effectLst/>
                <a:latin typeface="+mn-lt"/>
                <a:ea typeface="+mn-ea"/>
                <a:cs typeface="+mn-cs"/>
              </a:rPr>
              <a:t> and drove quail in from the sea. It scattered them up to two cubits (</a:t>
            </a:r>
            <a:r>
              <a:rPr lang="en-US" sz="936" b="1" i="0" kern="1200" dirty="0">
                <a:solidFill>
                  <a:schemeClr val="tx1"/>
                </a:solidFill>
                <a:effectLst/>
                <a:latin typeface="+mn-lt"/>
                <a:ea typeface="+mn-ea"/>
                <a:cs typeface="+mn-cs"/>
              </a:rPr>
              <a:t>about 3 feet</a:t>
            </a:r>
            <a:r>
              <a:rPr lang="en-US" sz="936" b="0" i="0" kern="1200" dirty="0">
                <a:solidFill>
                  <a:schemeClr val="tx1"/>
                </a:solidFill>
                <a:effectLst/>
                <a:latin typeface="+mn-lt"/>
                <a:ea typeface="+mn-ea"/>
                <a:cs typeface="+mn-cs"/>
              </a:rPr>
              <a:t>) deep all around the camp, as far as a day’s walk in any direction. </a:t>
            </a:r>
          </a:p>
          <a:p>
            <a:r>
              <a:rPr lang="en-US" sz="936" b="1" i="0" kern="1200" baseline="30000" dirty="0">
                <a:solidFill>
                  <a:schemeClr val="tx1"/>
                </a:solidFill>
                <a:effectLst/>
                <a:latin typeface="+mn-lt"/>
                <a:ea typeface="+mn-ea"/>
                <a:cs typeface="+mn-cs"/>
              </a:rPr>
              <a:t>32 </a:t>
            </a:r>
            <a:r>
              <a:rPr lang="en-US" sz="936" b="0" i="0" kern="1200" dirty="0">
                <a:solidFill>
                  <a:schemeClr val="tx1"/>
                </a:solidFill>
                <a:effectLst/>
                <a:latin typeface="+mn-lt"/>
                <a:ea typeface="+mn-ea"/>
                <a:cs typeface="+mn-cs"/>
              </a:rPr>
              <a:t>All that day and night and all the next day the people went out and gathered quail. No one gathered less than ten homers.</a:t>
            </a:r>
            <a:r>
              <a:rPr lang="en-US" sz="936" b="0" i="0" kern="1200" baseline="30000" dirty="0">
                <a:solidFill>
                  <a:schemeClr val="tx1"/>
                </a:solidFill>
                <a:effectLst/>
                <a:latin typeface="+mn-lt"/>
                <a:ea typeface="+mn-ea"/>
                <a:cs typeface="+mn-cs"/>
              </a:rPr>
              <a:t>[</a:t>
            </a:r>
            <a:r>
              <a:rPr lang="en-US" sz="936" b="0" i="0" u="none" strike="noStrike" kern="1200" baseline="30000" dirty="0">
                <a:solidFill>
                  <a:schemeClr val="tx1"/>
                </a:solidFill>
                <a:effectLst/>
                <a:latin typeface="+mn-lt"/>
                <a:ea typeface="+mn-ea"/>
                <a:cs typeface="+mn-cs"/>
                <a:hlinkClick r:id="rId3" tooltip="See footnote b"/>
              </a:rPr>
              <a:t>b</a:t>
            </a:r>
            <a:r>
              <a:rPr lang="en-US" sz="936" b="0" i="0" kern="1200" baseline="30000" dirty="0">
                <a:solidFill>
                  <a:schemeClr val="tx1"/>
                </a:solidFill>
                <a:effectLst/>
                <a:latin typeface="+mn-lt"/>
                <a:ea typeface="+mn-ea"/>
                <a:cs typeface="+mn-cs"/>
              </a:rPr>
              <a:t>]</a:t>
            </a:r>
            <a:r>
              <a:rPr lang="en-US" sz="936" b="0" i="0" kern="1200" dirty="0">
                <a:solidFill>
                  <a:schemeClr val="tx1"/>
                </a:solidFill>
                <a:effectLst/>
                <a:latin typeface="+mn-lt"/>
                <a:ea typeface="+mn-ea"/>
                <a:cs typeface="+mn-cs"/>
              </a:rPr>
              <a:t> Then they spread them out all around the camp. </a:t>
            </a:r>
          </a:p>
          <a:p>
            <a:r>
              <a:rPr lang="en-US" sz="936" b="1" i="0" kern="1200" baseline="30000" dirty="0">
                <a:solidFill>
                  <a:schemeClr val="tx1"/>
                </a:solidFill>
                <a:effectLst/>
                <a:latin typeface="+mn-lt"/>
                <a:ea typeface="+mn-ea"/>
                <a:cs typeface="+mn-cs"/>
              </a:rPr>
              <a:t>33 </a:t>
            </a:r>
            <a:r>
              <a:rPr lang="en-US" sz="936" b="1" i="0" kern="1200" dirty="0">
                <a:solidFill>
                  <a:schemeClr val="tx1"/>
                </a:solidFill>
                <a:effectLst/>
                <a:latin typeface="+mn-lt"/>
                <a:ea typeface="+mn-ea"/>
                <a:cs typeface="+mn-cs"/>
              </a:rPr>
              <a:t>But while the meat was still between their teeth and before it could be consumed</a:t>
            </a:r>
            <a:r>
              <a:rPr lang="en-US" sz="936" b="0" i="0" kern="1200" dirty="0">
                <a:solidFill>
                  <a:schemeClr val="tx1"/>
                </a:solidFill>
                <a:effectLst/>
                <a:latin typeface="+mn-lt"/>
                <a:ea typeface="+mn-ea"/>
                <a:cs typeface="+mn-cs"/>
              </a:rPr>
              <a:t>, the anger of the </a:t>
            </a:r>
            <a:r>
              <a:rPr lang="en-US" sz="936" b="0" i="0" kern="1200" cap="small" dirty="0">
                <a:solidFill>
                  <a:schemeClr val="tx1"/>
                </a:solidFill>
                <a:effectLst/>
                <a:latin typeface="+mn-lt"/>
                <a:ea typeface="+mn-ea"/>
                <a:cs typeface="+mn-cs"/>
              </a:rPr>
              <a:t>Lord</a:t>
            </a:r>
            <a:r>
              <a:rPr lang="en-US" sz="936" b="0" i="0" kern="1200" dirty="0">
                <a:solidFill>
                  <a:schemeClr val="tx1"/>
                </a:solidFill>
                <a:effectLst/>
                <a:latin typeface="+mn-lt"/>
                <a:ea typeface="+mn-ea"/>
                <a:cs typeface="+mn-cs"/>
              </a:rPr>
              <a:t> burned against the people, </a:t>
            </a:r>
            <a:r>
              <a:rPr lang="en-US" sz="936" b="1" i="0" kern="1200" dirty="0">
                <a:solidFill>
                  <a:schemeClr val="tx1"/>
                </a:solidFill>
                <a:effectLst/>
                <a:latin typeface="+mn-lt"/>
                <a:ea typeface="+mn-ea"/>
                <a:cs typeface="+mn-cs"/>
              </a:rPr>
              <a:t>and he struck them with a severe plague</a:t>
            </a:r>
            <a:r>
              <a:rPr lang="en-US" sz="936" b="0" i="0" kern="1200" dirty="0">
                <a:solidFill>
                  <a:schemeClr val="tx1"/>
                </a:solidFill>
                <a:effectLst/>
                <a:latin typeface="+mn-lt"/>
                <a:ea typeface="+mn-ea"/>
                <a:cs typeface="+mn-cs"/>
              </a:rPr>
              <a:t>. </a:t>
            </a:r>
          </a:p>
          <a:p>
            <a:r>
              <a:rPr lang="en-US" sz="936" b="1" i="0" kern="1200" baseline="30000" dirty="0">
                <a:solidFill>
                  <a:schemeClr val="tx1"/>
                </a:solidFill>
                <a:effectLst/>
                <a:latin typeface="+mn-lt"/>
                <a:ea typeface="+mn-ea"/>
                <a:cs typeface="+mn-cs"/>
              </a:rPr>
              <a:t>34 </a:t>
            </a:r>
            <a:r>
              <a:rPr lang="en-US" sz="936" b="0" i="0" kern="1200" dirty="0">
                <a:solidFill>
                  <a:schemeClr val="tx1"/>
                </a:solidFill>
                <a:effectLst/>
                <a:latin typeface="+mn-lt"/>
                <a:ea typeface="+mn-ea"/>
                <a:cs typeface="+mn-cs"/>
              </a:rPr>
              <a:t>Therefore the place was named </a:t>
            </a:r>
            <a:r>
              <a:rPr lang="en-US" sz="936" b="0" i="0" kern="1200" dirty="0" err="1">
                <a:solidFill>
                  <a:schemeClr val="tx1"/>
                </a:solidFill>
                <a:effectLst/>
                <a:latin typeface="+mn-lt"/>
                <a:ea typeface="+mn-ea"/>
                <a:cs typeface="+mn-cs"/>
              </a:rPr>
              <a:t>Kibroth</a:t>
            </a:r>
            <a:r>
              <a:rPr lang="en-US" sz="936" b="0" i="0" kern="1200" dirty="0">
                <a:solidFill>
                  <a:schemeClr val="tx1"/>
                </a:solidFill>
                <a:effectLst/>
                <a:latin typeface="+mn-lt"/>
                <a:ea typeface="+mn-ea"/>
                <a:cs typeface="+mn-cs"/>
              </a:rPr>
              <a:t> </a:t>
            </a:r>
            <a:r>
              <a:rPr lang="en-US" sz="936" b="0" i="0" kern="1200" dirty="0" err="1">
                <a:solidFill>
                  <a:schemeClr val="tx1"/>
                </a:solidFill>
                <a:effectLst/>
                <a:latin typeface="+mn-lt"/>
                <a:ea typeface="+mn-ea"/>
                <a:cs typeface="+mn-cs"/>
              </a:rPr>
              <a:t>Hattaavah</a:t>
            </a:r>
            <a:r>
              <a:rPr lang="en-US" sz="936" b="0" i="0" kern="1200" dirty="0">
                <a:solidFill>
                  <a:schemeClr val="tx1"/>
                </a:solidFill>
                <a:effectLst/>
                <a:latin typeface="+mn-lt"/>
                <a:ea typeface="+mn-ea"/>
                <a:cs typeface="+mn-cs"/>
              </a:rPr>
              <a:t>,</a:t>
            </a:r>
            <a:r>
              <a:rPr lang="en-US" sz="936" b="0" i="0" kern="1200" baseline="30000" dirty="0">
                <a:solidFill>
                  <a:schemeClr val="tx1"/>
                </a:solidFill>
                <a:effectLst/>
                <a:latin typeface="+mn-lt"/>
                <a:ea typeface="+mn-ea"/>
                <a:cs typeface="+mn-cs"/>
              </a:rPr>
              <a:t>[</a:t>
            </a:r>
            <a:r>
              <a:rPr lang="en-US" sz="936" b="0" i="0" u="none" strike="noStrike" kern="1200" baseline="30000" dirty="0">
                <a:solidFill>
                  <a:schemeClr val="tx1"/>
                </a:solidFill>
                <a:effectLst/>
                <a:latin typeface="+mn-lt"/>
                <a:ea typeface="+mn-ea"/>
                <a:cs typeface="+mn-cs"/>
                <a:hlinkClick r:id="rId4" tooltip="See footnote c"/>
              </a:rPr>
              <a:t>c</a:t>
            </a:r>
            <a:r>
              <a:rPr lang="en-US" sz="936" b="0" i="0" kern="1200" baseline="30000" dirty="0">
                <a:solidFill>
                  <a:schemeClr val="tx1"/>
                </a:solidFill>
                <a:effectLst/>
                <a:latin typeface="+mn-lt"/>
                <a:ea typeface="+mn-ea"/>
                <a:cs typeface="+mn-cs"/>
              </a:rPr>
              <a:t>]</a:t>
            </a:r>
            <a:r>
              <a:rPr lang="en-US" sz="936" b="0" i="0" kern="1200" dirty="0">
                <a:solidFill>
                  <a:schemeClr val="tx1"/>
                </a:solidFill>
                <a:effectLst/>
                <a:latin typeface="+mn-lt"/>
                <a:ea typeface="+mn-ea"/>
                <a:cs typeface="+mn-cs"/>
              </a:rPr>
              <a:t> </a:t>
            </a:r>
            <a:r>
              <a:rPr lang="en-US" sz="936" b="1" i="0" kern="1200" dirty="0">
                <a:solidFill>
                  <a:schemeClr val="tx1"/>
                </a:solidFill>
                <a:effectLst/>
                <a:latin typeface="+mn-lt"/>
                <a:ea typeface="+mn-ea"/>
                <a:cs typeface="+mn-cs"/>
              </a:rPr>
              <a:t>because there they buried the people who had craved other food</a:t>
            </a:r>
            <a:r>
              <a:rPr lang="en-US" sz="936" b="0" i="0" kern="1200" dirty="0">
                <a:solidFill>
                  <a:schemeClr val="tx1"/>
                </a:solidFill>
                <a:effectLst/>
                <a:latin typeface="+mn-lt"/>
                <a:ea typeface="+mn-ea"/>
                <a:cs typeface="+mn-cs"/>
              </a:rPr>
              <a:t>.</a:t>
            </a:r>
          </a:p>
          <a:p>
            <a:endParaRPr lang="en-US" sz="936"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4568F7-C352-409B-A2FA-D325519DD667}" type="slidenum">
              <a:rPr lang="en-US" smtClean="0"/>
              <a:t>32</a:t>
            </a:fld>
            <a:endParaRPr lang="en-US"/>
          </a:p>
        </p:txBody>
      </p:sp>
    </p:spTree>
    <p:extLst>
      <p:ext uri="{BB962C8B-B14F-4D97-AF65-F5344CB8AC3E}">
        <p14:creationId xmlns:p14="http://schemas.microsoft.com/office/powerpoint/2010/main" val="5171787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4568F7-C352-409B-A2FA-D325519DD667}" type="slidenum">
              <a:rPr lang="en-US" smtClean="0"/>
              <a:t>33</a:t>
            </a:fld>
            <a:endParaRPr lang="en-US"/>
          </a:p>
        </p:txBody>
      </p:sp>
    </p:spTree>
    <p:extLst>
      <p:ext uri="{BB962C8B-B14F-4D97-AF65-F5344CB8AC3E}">
        <p14:creationId xmlns:p14="http://schemas.microsoft.com/office/powerpoint/2010/main" val="23013342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what’s in your Wilderness?</a:t>
            </a:r>
          </a:p>
          <a:p>
            <a:endParaRPr lang="en-US" dirty="0"/>
          </a:p>
          <a:p>
            <a:r>
              <a:rPr lang="en-US" dirty="0"/>
              <a:t>The Israelites couldn’t see God even though he was right there with him, as plain as a pillar of cloud and a pillar of fire.</a:t>
            </a:r>
          </a:p>
          <a:p>
            <a:endParaRPr lang="en-US" dirty="0"/>
          </a:p>
          <a:p>
            <a:r>
              <a:rPr lang="en-US" dirty="0"/>
              <a:t>It’s easy to think how horrible they were right?  Or more like ignorant and dense.</a:t>
            </a:r>
          </a:p>
          <a:p>
            <a:endParaRPr lang="en-US" dirty="0"/>
          </a:p>
          <a:p>
            <a:r>
              <a:rPr lang="en-US" dirty="0"/>
              <a:t>But aren’t we just like them?</a:t>
            </a:r>
          </a:p>
          <a:p>
            <a:endParaRPr lang="en-US" dirty="0"/>
          </a:p>
          <a:p>
            <a:r>
              <a:rPr lang="en-US" dirty="0"/>
              <a:t>Don’t we miss God just like they did?</a:t>
            </a:r>
          </a:p>
          <a:p>
            <a:endParaRPr lang="en-US" dirty="0"/>
          </a:p>
          <a:p>
            <a:r>
              <a:rPr lang="en-US" dirty="0"/>
              <a:t>The Book of Numbers drips with Jesus everywhere.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F4568F7-C352-409B-A2FA-D325519DD667}" type="slidenum">
              <a:rPr lang="en-US" smtClean="0"/>
              <a:t>34</a:t>
            </a:fld>
            <a:endParaRPr lang="en-US"/>
          </a:p>
        </p:txBody>
      </p:sp>
    </p:spTree>
    <p:extLst>
      <p:ext uri="{BB962C8B-B14F-4D97-AF65-F5344CB8AC3E}">
        <p14:creationId xmlns:p14="http://schemas.microsoft.com/office/powerpoint/2010/main" val="24049744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36" b="1" kern="1200" dirty="0">
                <a:solidFill>
                  <a:schemeClr val="tx1"/>
                </a:solidFill>
                <a:effectLst/>
                <a:latin typeface="+mn-lt"/>
                <a:ea typeface="+mn-ea"/>
                <a:cs typeface="+mn-cs"/>
              </a:rPr>
              <a:t>The Bronze Snake – NUMBERS 21</a:t>
            </a:r>
            <a:endParaRPr lang="en-US" sz="936" kern="1200" dirty="0">
              <a:solidFill>
                <a:schemeClr val="tx1"/>
              </a:solidFill>
              <a:effectLst/>
              <a:latin typeface="+mn-lt"/>
              <a:ea typeface="+mn-ea"/>
              <a:cs typeface="+mn-cs"/>
            </a:endParaRPr>
          </a:p>
          <a:p>
            <a:r>
              <a:rPr lang="en-US" sz="936" b="1" kern="1200" dirty="0">
                <a:solidFill>
                  <a:schemeClr val="tx1"/>
                </a:solidFill>
                <a:effectLst/>
                <a:latin typeface="+mn-lt"/>
                <a:ea typeface="+mn-ea"/>
                <a:cs typeface="+mn-cs"/>
              </a:rPr>
              <a:t>4 They traveled from Mount </a:t>
            </a:r>
            <a:r>
              <a:rPr lang="en-US" sz="936" b="1" kern="1200" dirty="0" err="1">
                <a:solidFill>
                  <a:schemeClr val="tx1"/>
                </a:solidFill>
                <a:effectLst/>
                <a:latin typeface="+mn-lt"/>
                <a:ea typeface="+mn-ea"/>
                <a:cs typeface="+mn-cs"/>
              </a:rPr>
              <a:t>Hor</a:t>
            </a:r>
            <a:r>
              <a:rPr lang="en-US" sz="936" b="1" kern="1200" dirty="0">
                <a:solidFill>
                  <a:schemeClr val="tx1"/>
                </a:solidFill>
                <a:effectLst/>
                <a:latin typeface="+mn-lt"/>
                <a:ea typeface="+mn-ea"/>
                <a:cs typeface="+mn-cs"/>
              </a:rPr>
              <a:t> along the route to the Red Sea, c to go around Edom. But the people grew impatient on the way; </a:t>
            </a:r>
            <a:endParaRPr lang="en-US" sz="936" kern="1200" dirty="0">
              <a:solidFill>
                <a:schemeClr val="tx1"/>
              </a:solidFill>
              <a:effectLst/>
              <a:latin typeface="+mn-lt"/>
              <a:ea typeface="+mn-ea"/>
              <a:cs typeface="+mn-cs"/>
            </a:endParaRPr>
          </a:p>
          <a:p>
            <a:r>
              <a:rPr lang="en-US" sz="936" b="1" kern="1200" dirty="0">
                <a:solidFill>
                  <a:schemeClr val="tx1"/>
                </a:solidFill>
                <a:effectLst/>
                <a:latin typeface="+mn-lt"/>
                <a:ea typeface="+mn-ea"/>
                <a:cs typeface="+mn-cs"/>
              </a:rPr>
              <a:t>5 they spoke against God and against Moses, and said, “Why have you brought us up out of Egypt to die in the wilderness? There is no bread! There is no water! And we detest this miserable food!” </a:t>
            </a:r>
            <a:endParaRPr lang="en-US" sz="936" kern="1200" dirty="0">
              <a:solidFill>
                <a:schemeClr val="tx1"/>
              </a:solidFill>
              <a:effectLst/>
              <a:latin typeface="+mn-lt"/>
              <a:ea typeface="+mn-ea"/>
              <a:cs typeface="+mn-cs"/>
            </a:endParaRPr>
          </a:p>
          <a:p>
            <a:r>
              <a:rPr lang="en-US" sz="936" b="1" kern="1200" dirty="0">
                <a:solidFill>
                  <a:schemeClr val="tx1"/>
                </a:solidFill>
                <a:effectLst/>
                <a:latin typeface="+mn-lt"/>
                <a:ea typeface="+mn-ea"/>
                <a:cs typeface="+mn-cs"/>
              </a:rPr>
              <a:t>6 Then the LORD sent venomous snakes among them; they bit the people and many Israelites died. </a:t>
            </a:r>
            <a:endParaRPr lang="en-US" sz="936" kern="1200" dirty="0">
              <a:solidFill>
                <a:schemeClr val="tx1"/>
              </a:solidFill>
              <a:effectLst/>
              <a:latin typeface="+mn-lt"/>
              <a:ea typeface="+mn-ea"/>
              <a:cs typeface="+mn-cs"/>
            </a:endParaRPr>
          </a:p>
          <a:p>
            <a:r>
              <a:rPr lang="en-US" sz="936" b="1" kern="1200" dirty="0">
                <a:solidFill>
                  <a:schemeClr val="tx1"/>
                </a:solidFill>
                <a:effectLst/>
                <a:latin typeface="+mn-lt"/>
                <a:ea typeface="+mn-ea"/>
                <a:cs typeface="+mn-cs"/>
              </a:rPr>
              <a:t>7 The people came to Moses and said, “We sinned when we spoke against the LORD and against you. Pray that the LORD will take the snakes away from us.” So Moses prayed for the people. </a:t>
            </a:r>
            <a:endParaRPr lang="en-US" sz="936" kern="1200" dirty="0">
              <a:solidFill>
                <a:schemeClr val="tx1"/>
              </a:solidFill>
              <a:effectLst/>
              <a:latin typeface="+mn-lt"/>
              <a:ea typeface="+mn-ea"/>
              <a:cs typeface="+mn-cs"/>
            </a:endParaRPr>
          </a:p>
          <a:p>
            <a:r>
              <a:rPr lang="en-US" sz="936" b="1" kern="1200" dirty="0">
                <a:solidFill>
                  <a:schemeClr val="tx1"/>
                </a:solidFill>
                <a:effectLst/>
                <a:latin typeface="+mn-lt"/>
                <a:ea typeface="+mn-ea"/>
                <a:cs typeface="+mn-cs"/>
              </a:rPr>
              <a:t>8 The LORD said to Moses, “Make a snake and put it up on a pole; anyone who is bitten can look at it and live.” </a:t>
            </a:r>
            <a:endParaRPr lang="en-US" sz="936" kern="1200" dirty="0">
              <a:solidFill>
                <a:schemeClr val="tx1"/>
              </a:solidFill>
              <a:effectLst/>
              <a:latin typeface="+mn-lt"/>
              <a:ea typeface="+mn-ea"/>
              <a:cs typeface="+mn-cs"/>
            </a:endParaRPr>
          </a:p>
          <a:p>
            <a:r>
              <a:rPr lang="en-US" sz="936" b="1" kern="1200" dirty="0">
                <a:solidFill>
                  <a:schemeClr val="tx1"/>
                </a:solidFill>
                <a:effectLst/>
                <a:latin typeface="+mn-lt"/>
                <a:ea typeface="+mn-ea"/>
                <a:cs typeface="+mn-cs"/>
              </a:rPr>
              <a:t>9 So Moses made a bronze snake and put it up on a pole. Then when anyone was bitten by a snake and looked at the bronze snake, they lived.</a:t>
            </a:r>
            <a:endParaRPr lang="en-US" sz="936" kern="1200" dirty="0">
              <a:solidFill>
                <a:schemeClr val="tx1"/>
              </a:solidFill>
              <a:effectLst/>
              <a:latin typeface="+mn-lt"/>
              <a:ea typeface="+mn-ea"/>
              <a:cs typeface="+mn-cs"/>
            </a:endParaRPr>
          </a:p>
          <a:p>
            <a:r>
              <a:rPr lang="en-US" sz="936" kern="1200" dirty="0">
                <a:solidFill>
                  <a:schemeClr val="tx1"/>
                </a:solidFill>
                <a:effectLst/>
                <a:latin typeface="+mn-lt"/>
                <a:ea typeface="+mn-ea"/>
                <a:cs typeface="+mn-cs"/>
              </a:rPr>
              <a:t>The people of Israel had a tendency to have short memories. When they were hungry or thirsty, they forgot that God had provided food and water in the past. When they learned of their strong enemies, they forgot that God had delivered them from Egypt with no need for an army (Nu 14: 1– 4). In Numbers 21, the people of Israel began to loath the miraculous manna and started to complain once again about their food. In previous occurrences, God responded to complaints with miraculous provision (Ex 15: 22– 27; 16: 1– 17). However, on this occasion God responded with a miraculous judgment— venomous snakes. This judgment remained even after the people of Israel realized their sin. Rather than removing the venomous snakes, God commanded Moses to fashion a bronze snake. Moses then placed that snake on a pole, and all Israel gathered before the snake to receive healing. Though Israel had a tendency to forget God’s provision, the people did not soon forget how they were healed from the snakes. </a:t>
            </a:r>
          </a:p>
          <a:p>
            <a:endParaRPr lang="en-US" sz="936" kern="1200" dirty="0">
              <a:solidFill>
                <a:schemeClr val="tx1"/>
              </a:solidFill>
              <a:effectLst/>
              <a:latin typeface="+mn-lt"/>
              <a:ea typeface="+mn-ea"/>
              <a:cs typeface="+mn-cs"/>
            </a:endParaRPr>
          </a:p>
          <a:p>
            <a:r>
              <a:rPr lang="en-US" sz="936" kern="1200" dirty="0">
                <a:solidFill>
                  <a:schemeClr val="tx1"/>
                </a:solidFill>
                <a:effectLst/>
                <a:latin typeface="+mn-lt"/>
                <a:ea typeface="+mn-ea"/>
                <a:cs typeface="+mn-cs"/>
              </a:rPr>
              <a:t>Sometimes people need examples to remind them that God is faithful. Israel was not unique in this tendency to forget God’s past actions and seek comfort elsewhere. Just as Israel’s sin in Numbers 21 had consequences, everyone’s sin has consequences, and the result is death and separation from God. These consequences do not disappear when people realize their sin, just as God did not simply remove the snakes when Israel repented. However, Jesus stated that he too would be lifted up as Moses lifted up the bronze snake (John 3: 14– 15; 12: 32– 33). </a:t>
            </a:r>
          </a:p>
          <a:p>
            <a:r>
              <a:rPr lang="en-US" sz="936" b="1" i="1" kern="1200" dirty="0">
                <a:solidFill>
                  <a:schemeClr val="tx1"/>
                </a:solidFill>
                <a:effectLst/>
                <a:latin typeface="+mn-lt"/>
                <a:ea typeface="+mn-ea"/>
                <a:cs typeface="+mn-cs"/>
              </a:rPr>
              <a:t>JOHN 3:14-15</a:t>
            </a:r>
            <a:endParaRPr lang="en-US" sz="936" kern="1200" dirty="0">
              <a:solidFill>
                <a:schemeClr val="tx1"/>
              </a:solidFill>
              <a:effectLst/>
              <a:latin typeface="+mn-lt"/>
              <a:ea typeface="+mn-ea"/>
              <a:cs typeface="+mn-cs"/>
            </a:endParaRPr>
          </a:p>
          <a:p>
            <a:r>
              <a:rPr lang="en-US" sz="936" b="1" i="1" kern="1200" dirty="0">
                <a:solidFill>
                  <a:schemeClr val="tx1"/>
                </a:solidFill>
                <a:effectLst/>
                <a:latin typeface="+mn-lt"/>
                <a:ea typeface="+mn-ea"/>
                <a:cs typeface="+mn-cs"/>
              </a:rPr>
              <a:t>14 Just as Moses lifted up the snake in the wilderness, so the Son of Man must be lifted up, </a:t>
            </a:r>
            <a:endParaRPr lang="en-US" sz="936" kern="1200" dirty="0">
              <a:solidFill>
                <a:schemeClr val="tx1"/>
              </a:solidFill>
              <a:effectLst/>
              <a:latin typeface="+mn-lt"/>
              <a:ea typeface="+mn-ea"/>
              <a:cs typeface="+mn-cs"/>
            </a:endParaRPr>
          </a:p>
          <a:p>
            <a:r>
              <a:rPr lang="en-US" sz="936" b="1" i="1" kern="1200" dirty="0">
                <a:solidFill>
                  <a:schemeClr val="tx1"/>
                </a:solidFill>
                <a:effectLst/>
                <a:latin typeface="+mn-lt"/>
                <a:ea typeface="+mn-ea"/>
                <a:cs typeface="+mn-cs"/>
              </a:rPr>
              <a:t>15 that everyone who believes may have eternal life in him.” </a:t>
            </a:r>
            <a:endParaRPr lang="en-US" sz="936" kern="1200" dirty="0">
              <a:solidFill>
                <a:schemeClr val="tx1"/>
              </a:solidFill>
              <a:effectLst/>
              <a:latin typeface="+mn-lt"/>
              <a:ea typeface="+mn-ea"/>
              <a:cs typeface="+mn-cs"/>
            </a:endParaRPr>
          </a:p>
          <a:p>
            <a:r>
              <a:rPr lang="en-US" sz="936" kern="1200" dirty="0">
                <a:solidFill>
                  <a:schemeClr val="tx1"/>
                </a:solidFill>
                <a:effectLst/>
                <a:latin typeface="+mn-lt"/>
                <a:ea typeface="+mn-ea"/>
                <a:cs typeface="+mn-cs"/>
              </a:rPr>
              <a:t> </a:t>
            </a:r>
          </a:p>
          <a:p>
            <a:r>
              <a:rPr lang="en-US" sz="936" b="1" i="1" kern="1200" dirty="0">
                <a:solidFill>
                  <a:schemeClr val="tx1"/>
                </a:solidFill>
                <a:effectLst/>
                <a:latin typeface="+mn-lt"/>
                <a:ea typeface="+mn-ea"/>
                <a:cs typeface="+mn-cs"/>
              </a:rPr>
              <a:t>JOHN 12:32-33</a:t>
            </a:r>
            <a:endParaRPr lang="en-US" sz="936" kern="1200" dirty="0">
              <a:solidFill>
                <a:schemeClr val="tx1"/>
              </a:solidFill>
              <a:effectLst/>
              <a:latin typeface="+mn-lt"/>
              <a:ea typeface="+mn-ea"/>
              <a:cs typeface="+mn-cs"/>
            </a:endParaRPr>
          </a:p>
          <a:p>
            <a:r>
              <a:rPr lang="en-US" sz="936" b="1" i="1" kern="1200" dirty="0">
                <a:solidFill>
                  <a:schemeClr val="tx1"/>
                </a:solidFill>
                <a:effectLst/>
                <a:latin typeface="+mn-lt"/>
                <a:ea typeface="+mn-ea"/>
                <a:cs typeface="+mn-cs"/>
              </a:rPr>
              <a:t>32 And I, when I am lifted up from the earth, will draw all people to myself.” </a:t>
            </a:r>
            <a:endParaRPr lang="en-US" sz="936" kern="1200" dirty="0">
              <a:solidFill>
                <a:schemeClr val="tx1"/>
              </a:solidFill>
              <a:effectLst/>
              <a:latin typeface="+mn-lt"/>
              <a:ea typeface="+mn-ea"/>
              <a:cs typeface="+mn-cs"/>
            </a:endParaRPr>
          </a:p>
          <a:p>
            <a:r>
              <a:rPr lang="en-US" sz="936" b="1" i="1" kern="1200" dirty="0">
                <a:solidFill>
                  <a:schemeClr val="tx1"/>
                </a:solidFill>
                <a:effectLst/>
                <a:latin typeface="+mn-lt"/>
                <a:ea typeface="+mn-ea"/>
                <a:cs typeface="+mn-cs"/>
              </a:rPr>
              <a:t>33He said this to show the kind of death he was going to die.</a:t>
            </a:r>
            <a:endParaRPr lang="en-US" sz="936" kern="1200" dirty="0">
              <a:solidFill>
                <a:schemeClr val="tx1"/>
              </a:solidFill>
              <a:effectLst/>
              <a:latin typeface="+mn-lt"/>
              <a:ea typeface="+mn-ea"/>
              <a:cs typeface="+mn-cs"/>
            </a:endParaRPr>
          </a:p>
          <a:p>
            <a:r>
              <a:rPr lang="en-US" sz="936" kern="1200" dirty="0">
                <a:solidFill>
                  <a:schemeClr val="tx1"/>
                </a:solidFill>
                <a:effectLst/>
                <a:latin typeface="+mn-lt"/>
                <a:ea typeface="+mn-ea"/>
                <a:cs typeface="+mn-cs"/>
              </a:rPr>
              <a:t> </a:t>
            </a:r>
          </a:p>
          <a:p>
            <a:r>
              <a:rPr lang="en-US" sz="936" kern="1200" dirty="0">
                <a:solidFill>
                  <a:schemeClr val="tx1"/>
                </a:solidFill>
                <a:effectLst/>
                <a:latin typeface="+mn-lt"/>
                <a:ea typeface="+mn-ea"/>
                <a:cs typeface="+mn-cs"/>
              </a:rPr>
              <a:t>Jesus intercedes on behalf of his people, and he made the payment for their sin on the cross. </a:t>
            </a:r>
          </a:p>
          <a:p>
            <a:r>
              <a:rPr lang="en-US" sz="936" kern="1200" dirty="0">
                <a:solidFill>
                  <a:schemeClr val="tx1"/>
                </a:solidFill>
                <a:effectLst/>
                <a:latin typeface="+mn-lt"/>
                <a:ea typeface="+mn-ea"/>
                <a:cs typeface="+mn-cs"/>
              </a:rPr>
              <a:t>In order for people to be healed from the sting of sin and death, they must first draw near and look on Jesus in faith, just as the people of Israel drew near and looked upon the snake to be healed. When life is difficult, people need reminders that God is active and righting the world of the effects of sin. Jesus is that reminder. He has already healed his people from the sting of sin, just as the bronze snake healed the people of Israel from the bites of snakes.</a:t>
            </a:r>
          </a:p>
          <a:p>
            <a:endParaRPr lang="en-US" dirty="0"/>
          </a:p>
        </p:txBody>
      </p:sp>
      <p:sp>
        <p:nvSpPr>
          <p:cNvPr id="4" name="Slide Number Placeholder 3"/>
          <p:cNvSpPr>
            <a:spLocks noGrp="1"/>
          </p:cNvSpPr>
          <p:nvPr>
            <p:ph type="sldNum" sz="quarter" idx="10"/>
          </p:nvPr>
        </p:nvSpPr>
        <p:spPr/>
        <p:txBody>
          <a:bodyPr/>
          <a:lstStyle/>
          <a:p>
            <a:fld id="{2F4568F7-C352-409B-A2FA-D325519DD667}" type="slidenum">
              <a:rPr lang="en-US" smtClean="0"/>
              <a:t>35</a:t>
            </a:fld>
            <a:endParaRPr lang="en-US"/>
          </a:p>
        </p:txBody>
      </p:sp>
    </p:spTree>
    <p:extLst>
      <p:ext uri="{BB962C8B-B14F-4D97-AF65-F5344CB8AC3E}">
        <p14:creationId xmlns:p14="http://schemas.microsoft.com/office/powerpoint/2010/main" val="23942759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4568F7-C352-409B-A2FA-D325519DD667}" type="slidenum">
              <a:rPr lang="en-US" smtClean="0"/>
              <a:t>36</a:t>
            </a:fld>
            <a:endParaRPr lang="en-US"/>
          </a:p>
        </p:txBody>
      </p:sp>
    </p:spTree>
    <p:extLst>
      <p:ext uri="{BB962C8B-B14F-4D97-AF65-F5344CB8AC3E}">
        <p14:creationId xmlns:p14="http://schemas.microsoft.com/office/powerpoint/2010/main" val="3777647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then breaks that down, in the first 10 chapters he shares about preparations for entering the promised land from the south.</a:t>
            </a:r>
          </a:p>
          <a:p>
            <a:pPr marL="171450" indent="-171450">
              <a:buFont typeface="Arial" panose="020B0604020202020204" pitchFamily="34" charset="0"/>
              <a:buChar char="•"/>
            </a:pPr>
            <a:r>
              <a:rPr lang="en-US" dirty="0"/>
              <a:t>The first census was taken, and the organization of the people by tribes, and the arrangement of the tribes around the tabernacle.</a:t>
            </a:r>
          </a:p>
          <a:p>
            <a:pPr marL="171450" indent="-171450">
              <a:buFont typeface="Arial" panose="020B0604020202020204" pitchFamily="34" charset="0"/>
              <a:buChar char="•"/>
            </a:pPr>
            <a:r>
              <a:rPr lang="en-US" dirty="0"/>
              <a:t>The role of the Levites Chapter 3</a:t>
            </a:r>
          </a:p>
          <a:p>
            <a:endParaRPr lang="en-US" dirty="0"/>
          </a:p>
          <a:p>
            <a:r>
              <a:rPr lang="en-US" dirty="0"/>
              <a:t>The commands and rituals that needed to be observed.</a:t>
            </a:r>
          </a:p>
          <a:p>
            <a:pPr marL="171450" indent="-171450">
              <a:buFont typeface="Arial" panose="020B0604020202020204" pitchFamily="34" charset="0"/>
              <a:buChar char="•"/>
            </a:pPr>
            <a:r>
              <a:rPr lang="en-US" dirty="0"/>
              <a:t>   The purity of the Camp  Chapter 5</a:t>
            </a:r>
          </a:p>
          <a:p>
            <a:pPr marL="171450" indent="-171450">
              <a:buFont typeface="Arial" panose="020B0604020202020204" pitchFamily="34" charset="0"/>
              <a:buChar char="•"/>
            </a:pPr>
            <a:r>
              <a:rPr lang="en-US" dirty="0"/>
              <a:t>      Nazarite instruction  Chapter 6</a:t>
            </a:r>
          </a:p>
          <a:p>
            <a:pPr marL="171450" indent="-171450">
              <a:buFont typeface="Arial" panose="020B0604020202020204" pitchFamily="34" charset="0"/>
              <a:buChar char="•"/>
            </a:pPr>
            <a:r>
              <a:rPr lang="en-US" dirty="0"/>
              <a:t>         Dedication of the Tabernacle  Chapter 7</a:t>
            </a:r>
          </a:p>
          <a:p>
            <a:pPr marL="171450" indent="-171450">
              <a:buFont typeface="Arial" panose="020B0604020202020204" pitchFamily="34" charset="0"/>
              <a:buChar char="•"/>
            </a:pPr>
            <a:r>
              <a:rPr lang="en-US" dirty="0"/>
              <a:t>            Setting up of the Lamps  Chapter 8</a:t>
            </a:r>
          </a:p>
          <a:p>
            <a:pPr marL="171450" indent="-171450">
              <a:buFont typeface="Arial" panose="020B0604020202020204" pitchFamily="34" charset="0"/>
              <a:buChar char="•"/>
            </a:pPr>
            <a:r>
              <a:rPr lang="en-US" dirty="0"/>
              <a:t>               On the 14</a:t>
            </a:r>
            <a:r>
              <a:rPr lang="en-US" baseline="30000" dirty="0"/>
              <a:t>th</a:t>
            </a:r>
            <a:r>
              <a:rPr lang="en-US" dirty="0"/>
              <a:t> day, of the first month, of the second year, they were to celebrate Passover.  Chapter 9:1-14</a:t>
            </a:r>
          </a:p>
          <a:p>
            <a:pPr marL="171450" indent="-171450">
              <a:buFont typeface="Arial" panose="020B0604020202020204" pitchFamily="34" charset="0"/>
              <a:buChar char="•"/>
            </a:pPr>
            <a:r>
              <a:rPr lang="en-US" dirty="0"/>
              <a:t>	    A pillar of Cloud by day, and a pillar of Fire by night rested over the Tabernacle.   Chapter 9:15-23</a:t>
            </a:r>
          </a:p>
          <a:p>
            <a:pPr marL="171450" indent="-171450">
              <a:buFont typeface="Arial" panose="020B0604020202020204" pitchFamily="34" charset="0"/>
              <a:buChar char="•"/>
            </a:pPr>
            <a:r>
              <a:rPr lang="en-US" dirty="0"/>
              <a:t>	      They set out for the promised land - 10:13</a:t>
            </a:r>
          </a:p>
          <a:p>
            <a:endParaRPr lang="en-US" dirty="0"/>
          </a:p>
        </p:txBody>
      </p:sp>
      <p:sp>
        <p:nvSpPr>
          <p:cNvPr id="4" name="Slide Number Placeholder 3"/>
          <p:cNvSpPr>
            <a:spLocks noGrp="1"/>
          </p:cNvSpPr>
          <p:nvPr>
            <p:ph type="sldNum" sz="quarter" idx="10"/>
          </p:nvPr>
        </p:nvSpPr>
        <p:spPr/>
        <p:txBody>
          <a:bodyPr/>
          <a:lstStyle/>
          <a:p>
            <a:fld id="{2F4568F7-C352-409B-A2FA-D325519DD667}" type="slidenum">
              <a:rPr lang="en-US" smtClean="0"/>
              <a:t>4</a:t>
            </a:fld>
            <a:endParaRPr lang="en-US"/>
          </a:p>
        </p:txBody>
      </p:sp>
    </p:spTree>
    <p:extLst>
      <p:ext uri="{BB962C8B-B14F-4D97-AF65-F5344CB8AC3E}">
        <p14:creationId xmlns:p14="http://schemas.microsoft.com/office/powerpoint/2010/main" val="1417282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chapters 11-25, we see the rebellion and judgement of the unbelieving generation.</a:t>
            </a:r>
          </a:p>
          <a:p>
            <a:endParaRPr lang="en-US" dirty="0"/>
          </a:p>
          <a:p>
            <a:pPr marL="171450" indent="-171450">
              <a:buFont typeface="Arial" panose="020B0604020202020204" pitchFamily="34" charset="0"/>
              <a:buChar char="•"/>
            </a:pPr>
            <a:r>
              <a:rPr lang="en-US" dirty="0"/>
              <a:t>There is this cycle of rebellion, atonement, and death in chapters 11-20.</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Then there is the climax of rebellion, hope, and the end of dying in Chapters 21-25</a:t>
            </a:r>
          </a:p>
        </p:txBody>
      </p:sp>
      <p:sp>
        <p:nvSpPr>
          <p:cNvPr id="4" name="Slide Number Placeholder 3"/>
          <p:cNvSpPr>
            <a:spLocks noGrp="1"/>
          </p:cNvSpPr>
          <p:nvPr>
            <p:ph type="sldNum" sz="quarter" idx="10"/>
          </p:nvPr>
        </p:nvSpPr>
        <p:spPr/>
        <p:txBody>
          <a:bodyPr/>
          <a:lstStyle/>
          <a:p>
            <a:fld id="{2F4568F7-C352-409B-A2FA-D325519DD667}" type="slidenum">
              <a:rPr lang="en-US" smtClean="0"/>
              <a:t>5</a:t>
            </a:fld>
            <a:endParaRPr lang="en-US"/>
          </a:p>
        </p:txBody>
      </p:sp>
    </p:spTree>
    <p:extLst>
      <p:ext uri="{BB962C8B-B14F-4D97-AF65-F5344CB8AC3E}">
        <p14:creationId xmlns:p14="http://schemas.microsoft.com/office/powerpoint/2010/main" val="30342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come to the second division of the book, and these last 11 chapters, 26-36, focus on the prospects of the younger generation in the land.</a:t>
            </a:r>
          </a:p>
        </p:txBody>
      </p:sp>
      <p:sp>
        <p:nvSpPr>
          <p:cNvPr id="4" name="Slide Number Placeholder 3"/>
          <p:cNvSpPr>
            <a:spLocks noGrp="1"/>
          </p:cNvSpPr>
          <p:nvPr>
            <p:ph type="sldNum" sz="quarter" idx="10"/>
          </p:nvPr>
        </p:nvSpPr>
        <p:spPr/>
        <p:txBody>
          <a:bodyPr/>
          <a:lstStyle/>
          <a:p>
            <a:fld id="{2F4568F7-C352-409B-A2FA-D325519DD667}" type="slidenum">
              <a:rPr lang="en-US" smtClean="0"/>
              <a:t>6</a:t>
            </a:fld>
            <a:endParaRPr lang="en-US"/>
          </a:p>
        </p:txBody>
      </p:sp>
    </p:spTree>
    <p:extLst>
      <p:ext uri="{BB962C8B-B14F-4D97-AF65-F5344CB8AC3E}">
        <p14:creationId xmlns:p14="http://schemas.microsoft.com/office/powerpoint/2010/main" val="3521026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ts val="2400"/>
              </a:lnSpc>
            </a:pPr>
            <a:r>
              <a:rPr lang="en-US" dirty="0"/>
              <a:t>So, we see </a:t>
            </a:r>
          </a:p>
          <a:p>
            <a:pPr fontAlgn="base">
              <a:lnSpc>
                <a:spcPts val="2400"/>
              </a:lnSpc>
            </a:pPr>
            <a:endParaRPr lang="en-US" sz="1000" dirty="0">
              <a:solidFill>
                <a:srgbClr val="222222"/>
              </a:solidFill>
              <a:latin typeface="Tahoma" panose="020B0604030504040204" pitchFamily="34" charset="0"/>
              <a:ea typeface="Times New Roman" panose="02020603050405020304" pitchFamily="18" charset="0"/>
            </a:endParaRPr>
          </a:p>
          <a:p>
            <a:pPr marL="228600" indent="-228600" fontAlgn="base">
              <a:lnSpc>
                <a:spcPts val="2400"/>
              </a:lnSpc>
              <a:buAutoNum type="alphaUcPeriod"/>
            </a:pPr>
            <a:r>
              <a:rPr lang="en-US" sz="1000" u="sng" dirty="0">
                <a:solidFill>
                  <a:srgbClr val="222222"/>
                </a:solidFill>
                <a:latin typeface="Tahoma" panose="020B0604030504040204" pitchFamily="34" charset="0"/>
                <a:ea typeface="Times New Roman" panose="02020603050405020304" pitchFamily="18" charset="0"/>
              </a:rPr>
              <a:t>Preparations for entering the Promised Land from the east</a:t>
            </a:r>
            <a:r>
              <a:rPr lang="en-US" sz="1000" dirty="0">
                <a:solidFill>
                  <a:srgbClr val="222222"/>
                </a:solidFill>
                <a:latin typeface="Tahoma" panose="020B0604030504040204" pitchFamily="34" charset="0"/>
                <a:ea typeface="Times New Roman" panose="02020603050405020304" pitchFamily="18" charset="0"/>
              </a:rPr>
              <a:t>   (chapters </a:t>
            </a:r>
            <a:r>
              <a:rPr lang="en-US" sz="1000" u="sng" dirty="0">
                <a:solidFill>
                  <a:srgbClr val="488DCD"/>
                </a:solidFill>
                <a:latin typeface="inherit"/>
                <a:ea typeface="Times New Roman" panose="02020603050405020304" pitchFamily="18" charset="0"/>
                <a:cs typeface="Tahoma" panose="020B0604030504040204" pitchFamily="34" charset="0"/>
              </a:rPr>
              <a:t>26—32)</a:t>
            </a:r>
          </a:p>
          <a:p>
            <a:pPr marL="0" indent="0" fontAlgn="base">
              <a:lnSpc>
                <a:spcPts val="2400"/>
              </a:lnSpc>
              <a:buNone/>
            </a:pPr>
            <a:endParaRPr lang="en-US" sz="1050" dirty="0">
              <a:latin typeface="Times New Roman" panose="02020603050405020304" pitchFamily="18" charset="0"/>
              <a:ea typeface="Times New Roman" panose="02020603050405020304" pitchFamily="18" charset="0"/>
            </a:endParaRPr>
          </a:p>
          <a:p>
            <a:pPr fontAlgn="base">
              <a:lnSpc>
                <a:spcPts val="2400"/>
              </a:lnSpc>
            </a:pPr>
            <a:r>
              <a:rPr lang="en-US" sz="1000" dirty="0">
                <a:solidFill>
                  <a:srgbClr val="222222"/>
                </a:solidFill>
                <a:latin typeface="Tahoma" panose="020B0604030504040204" pitchFamily="34" charset="0"/>
                <a:ea typeface="Times New Roman" panose="02020603050405020304" pitchFamily="18" charset="0"/>
              </a:rPr>
              <a:t>		1. The second census   (chapter </a:t>
            </a:r>
            <a:r>
              <a:rPr lang="en-US" sz="1000" u="sng" dirty="0">
                <a:solidFill>
                  <a:srgbClr val="488DCD"/>
                </a:solidFill>
                <a:latin typeface="inherit"/>
                <a:ea typeface="Times New Roman" panose="02020603050405020304" pitchFamily="18" charset="0"/>
                <a:cs typeface="Tahoma" panose="020B0604030504040204" pitchFamily="34" charset="0"/>
              </a:rPr>
              <a:t>26)</a:t>
            </a:r>
          </a:p>
          <a:p>
            <a:pPr fontAlgn="base">
              <a:lnSpc>
                <a:spcPts val="2400"/>
              </a:lnSpc>
            </a:pPr>
            <a:endParaRPr lang="en-US" sz="1050" dirty="0">
              <a:latin typeface="Times New Roman" panose="02020603050405020304" pitchFamily="18" charset="0"/>
              <a:ea typeface="Times New Roman" panose="02020603050405020304" pitchFamily="18" charset="0"/>
            </a:endParaRPr>
          </a:p>
          <a:p>
            <a:pPr fontAlgn="base">
              <a:lnSpc>
                <a:spcPts val="2400"/>
              </a:lnSpc>
            </a:pPr>
            <a:r>
              <a:rPr lang="en-US" sz="1000" dirty="0">
                <a:solidFill>
                  <a:srgbClr val="222222"/>
                </a:solidFill>
                <a:latin typeface="Tahoma" panose="020B0604030504040204" pitchFamily="34" charset="0"/>
                <a:ea typeface="Times New Roman" panose="02020603050405020304" pitchFamily="18" charset="0"/>
              </a:rPr>
              <a:t>		2. Provisions and commands to observe in preparation for entering the land   (chapters </a:t>
            </a:r>
            <a:r>
              <a:rPr lang="en-US" sz="1000" u="sng" dirty="0">
                <a:solidFill>
                  <a:srgbClr val="488DCD"/>
                </a:solidFill>
                <a:latin typeface="inherit"/>
                <a:ea typeface="Times New Roman" panose="02020603050405020304" pitchFamily="18" charset="0"/>
                <a:cs typeface="Tahoma" panose="020B0604030504040204" pitchFamily="34" charset="0"/>
              </a:rPr>
              <a:t>27—30)</a:t>
            </a:r>
          </a:p>
          <a:p>
            <a:pPr fontAlgn="base">
              <a:lnSpc>
                <a:spcPts val="2400"/>
              </a:lnSpc>
            </a:pPr>
            <a:endParaRPr lang="en-US" sz="1050" dirty="0">
              <a:latin typeface="Times New Roman" panose="02020603050405020304" pitchFamily="18" charset="0"/>
              <a:ea typeface="Times New Roman" panose="02020603050405020304" pitchFamily="18" charset="0"/>
            </a:endParaRPr>
          </a:p>
          <a:p>
            <a:pPr fontAlgn="base">
              <a:lnSpc>
                <a:spcPts val="2400"/>
              </a:lnSpc>
            </a:pPr>
            <a:r>
              <a:rPr lang="en-US" sz="1000" dirty="0">
                <a:solidFill>
                  <a:srgbClr val="222222"/>
                </a:solidFill>
                <a:latin typeface="Tahoma" panose="020B0604030504040204" pitchFamily="34" charset="0"/>
                <a:ea typeface="Times New Roman" panose="02020603050405020304" pitchFamily="18" charset="0"/>
              </a:rPr>
              <a:t>		3. Reprisal against Midian and the settlement of the </a:t>
            </a:r>
            <a:r>
              <a:rPr lang="en-US" sz="1000" dirty="0" err="1">
                <a:solidFill>
                  <a:srgbClr val="222222"/>
                </a:solidFill>
                <a:latin typeface="Tahoma" panose="020B0604030504040204" pitchFamily="34" charset="0"/>
                <a:ea typeface="Times New Roman" panose="02020603050405020304" pitchFamily="18" charset="0"/>
              </a:rPr>
              <a:t>Transjordanian</a:t>
            </a:r>
            <a:r>
              <a:rPr lang="en-US" sz="1000" dirty="0">
                <a:solidFill>
                  <a:srgbClr val="222222"/>
                </a:solidFill>
                <a:latin typeface="Tahoma" panose="020B0604030504040204" pitchFamily="34" charset="0"/>
                <a:ea typeface="Times New Roman" panose="02020603050405020304" pitchFamily="18" charset="0"/>
              </a:rPr>
              <a:t> tribes   (chapters </a:t>
            </a:r>
            <a:r>
              <a:rPr lang="en-US" sz="1000" u="sng" dirty="0">
                <a:solidFill>
                  <a:srgbClr val="488DCD"/>
                </a:solidFill>
                <a:latin typeface="inherit"/>
                <a:ea typeface="Times New Roman" panose="02020603050405020304" pitchFamily="18" charset="0"/>
                <a:cs typeface="Tahoma" panose="020B0604030504040204" pitchFamily="34" charset="0"/>
              </a:rPr>
              <a:t>31—32)</a:t>
            </a:r>
            <a:endParaRPr lang="en-US" sz="1050" dirty="0">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F4568F7-C352-409B-A2FA-D325519DD667}" type="slidenum">
              <a:rPr lang="en-US" smtClean="0"/>
              <a:t>7</a:t>
            </a:fld>
            <a:endParaRPr lang="en-US"/>
          </a:p>
        </p:txBody>
      </p:sp>
    </p:spTree>
    <p:extLst>
      <p:ext uri="{BB962C8B-B14F-4D97-AF65-F5344CB8AC3E}">
        <p14:creationId xmlns:p14="http://schemas.microsoft.com/office/powerpoint/2010/main" val="1660267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ts val="2400"/>
              </a:lnSpc>
            </a:pPr>
            <a:r>
              <a:rPr lang="en-US" sz="1000" dirty="0">
                <a:solidFill>
                  <a:srgbClr val="222222"/>
                </a:solidFill>
                <a:latin typeface="Tahoma" panose="020B0604030504040204" pitchFamily="34" charset="0"/>
                <a:ea typeface="Times New Roman" panose="02020603050405020304" pitchFamily="18" charset="0"/>
              </a:rPr>
              <a:t>Next comes</a:t>
            </a:r>
          </a:p>
          <a:p>
            <a:pPr fontAlgn="base">
              <a:lnSpc>
                <a:spcPts val="2400"/>
              </a:lnSpc>
            </a:pPr>
            <a:endParaRPr lang="en-US" sz="1000" dirty="0">
              <a:solidFill>
                <a:srgbClr val="222222"/>
              </a:solidFill>
              <a:latin typeface="Tahoma" panose="020B0604030504040204" pitchFamily="34" charset="0"/>
              <a:ea typeface="Times New Roman" panose="02020603050405020304" pitchFamily="18" charset="0"/>
            </a:endParaRPr>
          </a:p>
          <a:p>
            <a:pPr fontAlgn="base">
              <a:lnSpc>
                <a:spcPts val="2400"/>
              </a:lnSpc>
            </a:pPr>
            <a:r>
              <a:rPr lang="en-US" sz="1000" dirty="0">
                <a:solidFill>
                  <a:srgbClr val="222222"/>
                </a:solidFill>
                <a:latin typeface="Tahoma" panose="020B0604030504040204" pitchFamily="34" charset="0"/>
                <a:ea typeface="Times New Roman" panose="02020603050405020304" pitchFamily="18" charset="0"/>
              </a:rPr>
              <a:t>B. </a:t>
            </a:r>
            <a:r>
              <a:rPr lang="en-US" sz="1000" u="sng" dirty="0">
                <a:solidFill>
                  <a:srgbClr val="222222"/>
                </a:solidFill>
                <a:latin typeface="Tahoma" panose="020B0604030504040204" pitchFamily="34" charset="0"/>
                <a:ea typeface="Times New Roman" panose="02020603050405020304" pitchFamily="18" charset="0"/>
              </a:rPr>
              <a:t>Warning and encouragement of the younger generation</a:t>
            </a:r>
            <a:r>
              <a:rPr lang="en-US" sz="1000" dirty="0">
                <a:solidFill>
                  <a:srgbClr val="222222"/>
                </a:solidFill>
                <a:latin typeface="Tahoma" panose="020B0604030504040204" pitchFamily="34" charset="0"/>
                <a:ea typeface="Times New Roman" panose="02020603050405020304" pitchFamily="18" charset="0"/>
              </a:rPr>
              <a:t>   (chapters </a:t>
            </a:r>
            <a:r>
              <a:rPr lang="en-US" sz="1000" u="sng" dirty="0">
                <a:solidFill>
                  <a:srgbClr val="488DCD"/>
                </a:solidFill>
                <a:latin typeface="inherit"/>
                <a:ea typeface="Times New Roman" panose="02020603050405020304" pitchFamily="18" charset="0"/>
                <a:cs typeface="Tahoma" panose="020B0604030504040204" pitchFamily="34" charset="0"/>
              </a:rPr>
              <a:t>33—36)</a:t>
            </a:r>
          </a:p>
          <a:p>
            <a:pPr fontAlgn="base">
              <a:lnSpc>
                <a:spcPts val="2400"/>
              </a:lnSpc>
            </a:pPr>
            <a:endParaRPr lang="en-US" sz="1050" dirty="0">
              <a:latin typeface="Times New Roman" panose="02020603050405020304" pitchFamily="18" charset="0"/>
              <a:ea typeface="Times New Roman" panose="02020603050405020304" pitchFamily="18" charset="0"/>
            </a:endParaRPr>
          </a:p>
          <a:p>
            <a:pPr fontAlgn="base">
              <a:lnSpc>
                <a:spcPts val="2400"/>
              </a:lnSpc>
            </a:pPr>
            <a:r>
              <a:rPr lang="en-US" sz="1000" dirty="0">
                <a:solidFill>
                  <a:srgbClr val="222222"/>
                </a:solidFill>
                <a:latin typeface="Tahoma" panose="020B0604030504040204" pitchFamily="34" charset="0"/>
                <a:ea typeface="Times New Roman" panose="02020603050405020304" pitchFamily="18" charset="0"/>
              </a:rPr>
              <a:t>		1. Review of the journey from Egypt   (chapter </a:t>
            </a:r>
            <a:r>
              <a:rPr lang="en-US" sz="1000" u="sng" dirty="0">
                <a:solidFill>
                  <a:srgbClr val="488DCD"/>
                </a:solidFill>
                <a:latin typeface="inherit"/>
                <a:ea typeface="Times New Roman" panose="02020603050405020304" pitchFamily="18" charset="0"/>
                <a:cs typeface="Tahoma" panose="020B0604030504040204" pitchFamily="34" charset="0"/>
              </a:rPr>
              <a:t>33:1-49)</a:t>
            </a:r>
          </a:p>
          <a:p>
            <a:pPr fontAlgn="base">
              <a:lnSpc>
                <a:spcPts val="2400"/>
              </a:lnSpc>
            </a:pPr>
            <a:endParaRPr lang="en-US" sz="1050" dirty="0">
              <a:latin typeface="Times New Roman" panose="02020603050405020304" pitchFamily="18" charset="0"/>
              <a:ea typeface="Times New Roman" panose="02020603050405020304" pitchFamily="18" charset="0"/>
            </a:endParaRPr>
          </a:p>
          <a:p>
            <a:pPr fontAlgn="base">
              <a:lnSpc>
                <a:spcPts val="2400"/>
              </a:lnSpc>
            </a:pPr>
            <a:r>
              <a:rPr lang="en-US" sz="1000" dirty="0">
                <a:solidFill>
                  <a:srgbClr val="222222"/>
                </a:solidFill>
                <a:latin typeface="Tahoma" panose="020B0604030504040204" pitchFamily="34" charset="0"/>
                <a:ea typeface="Times New Roman" panose="02020603050405020304" pitchFamily="18" charset="0"/>
              </a:rPr>
              <a:t>		2. Anticipation of the Promised Land   (chapters </a:t>
            </a:r>
            <a:r>
              <a:rPr lang="en-US" sz="1000" u="sng" dirty="0">
                <a:solidFill>
                  <a:srgbClr val="488DCD"/>
                </a:solidFill>
                <a:latin typeface="inherit"/>
                <a:ea typeface="Times New Roman" panose="02020603050405020304" pitchFamily="18" charset="0"/>
                <a:cs typeface="Tahoma" panose="020B0604030504040204" pitchFamily="34" charset="0"/>
              </a:rPr>
              <a:t>33:50—36:13)</a:t>
            </a:r>
            <a:endParaRPr lang="en-US" sz="1050" dirty="0">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F4568F7-C352-409B-A2FA-D325519DD667}" type="slidenum">
              <a:rPr lang="en-US" smtClean="0"/>
              <a:t>8</a:t>
            </a:fld>
            <a:endParaRPr lang="en-US"/>
          </a:p>
        </p:txBody>
      </p:sp>
    </p:spTree>
    <p:extLst>
      <p:ext uri="{BB962C8B-B14F-4D97-AF65-F5344CB8AC3E}">
        <p14:creationId xmlns:p14="http://schemas.microsoft.com/office/powerpoint/2010/main" val="1154375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things to notice from our outline which I have highlighted for you:</a:t>
            </a:r>
          </a:p>
          <a:p>
            <a:endParaRPr lang="en-US" dirty="0"/>
          </a:p>
          <a:p>
            <a:r>
              <a:rPr lang="en-US" dirty="0"/>
              <a:t> + contrast of the OLDER generation with the YOUNGER one.</a:t>
            </a:r>
          </a:p>
        </p:txBody>
      </p:sp>
      <p:sp>
        <p:nvSpPr>
          <p:cNvPr id="4" name="Slide Number Placeholder 3"/>
          <p:cNvSpPr>
            <a:spLocks noGrp="1"/>
          </p:cNvSpPr>
          <p:nvPr>
            <p:ph type="sldNum" sz="quarter" idx="10"/>
          </p:nvPr>
        </p:nvSpPr>
        <p:spPr/>
        <p:txBody>
          <a:bodyPr/>
          <a:lstStyle/>
          <a:p>
            <a:fld id="{2F4568F7-C352-409B-A2FA-D325519DD667}" type="slidenum">
              <a:rPr lang="en-US" smtClean="0"/>
              <a:t>9</a:t>
            </a:fld>
            <a:endParaRPr lang="en-US"/>
          </a:p>
        </p:txBody>
      </p:sp>
    </p:spTree>
    <p:extLst>
      <p:ext uri="{BB962C8B-B14F-4D97-AF65-F5344CB8AC3E}">
        <p14:creationId xmlns:p14="http://schemas.microsoft.com/office/powerpoint/2010/main" val="3705678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095500"/>
            <a:ext cx="6686549" cy="1885651"/>
          </a:xfrm>
        </p:spPr>
        <p:txBody>
          <a:bodyPr anchor="b">
            <a:normAutofit/>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1941910" y="3981150"/>
            <a:ext cx="6686549" cy="938569"/>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3603176"/>
            <a:ext cx="1308489" cy="648824"/>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3774617"/>
            <a:ext cx="584825" cy="304271"/>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2000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508000"/>
            <a:ext cx="6686549" cy="2597533"/>
          </a:xfrm>
        </p:spPr>
        <p:txBody>
          <a:bodyPr anchor="ctr">
            <a:normAutofit/>
          </a:bodyPr>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3628372"/>
            <a:ext cx="6686549" cy="1296553"/>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2648479"/>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703450"/>
            <a:ext cx="584825" cy="304271"/>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2146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508000"/>
            <a:ext cx="6295445" cy="2413000"/>
          </a:xfrm>
        </p:spPr>
        <p:txBody>
          <a:bodyPr anchor="ctr">
            <a:normAutofit/>
          </a:bodyPr>
          <a:lstStyle>
            <a:lvl1pPr algn="l">
              <a:defRPr sz="36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56259" y="2921000"/>
            <a:ext cx="5652416" cy="3175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1941910" y="3628372"/>
            <a:ext cx="6686549" cy="1296553"/>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3141" y="2648479"/>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703450"/>
            <a:ext cx="584825" cy="304271"/>
          </a:xfrm>
        </p:spPr>
        <p:txBody>
          <a:bodyPr/>
          <a:lstStyle/>
          <a:p>
            <a:fld id="{D57F1E4F-1CFF-5643-939E-217C01CDF565}" type="slidenum">
              <a:rPr lang="en-US" smtClean="0"/>
              <a:pPr/>
              <a:t>‹#›</a:t>
            </a:fld>
            <a:endParaRPr lang="en-US" dirty="0"/>
          </a:p>
        </p:txBody>
      </p:sp>
      <p:sp>
        <p:nvSpPr>
          <p:cNvPr id="14" name="TextBox 13"/>
          <p:cNvSpPr txBox="1"/>
          <p:nvPr/>
        </p:nvSpPr>
        <p:spPr>
          <a:xfrm>
            <a:off x="1850739" y="540004"/>
            <a:ext cx="457200" cy="487313"/>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421089"/>
            <a:ext cx="457200" cy="487313"/>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06057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2032001"/>
            <a:ext cx="6686550" cy="2270704"/>
          </a:xfrm>
        </p:spPr>
        <p:txBody>
          <a:bodyPr anchor="b">
            <a:normAutofit/>
          </a:bodyPr>
          <a:lstStyle>
            <a:lvl1pPr algn="l">
              <a:defRPr sz="3600" b="0"/>
            </a:lvl1pPr>
          </a:lstStyle>
          <a:p>
            <a:r>
              <a:rPr lang="en-US"/>
              <a:t>Click to edit Master title style</a:t>
            </a:r>
            <a:endParaRPr lang="en-US" dirty="0"/>
          </a:p>
        </p:txBody>
      </p:sp>
      <p:sp>
        <p:nvSpPr>
          <p:cNvPr id="4" name="Text Placeholder 3"/>
          <p:cNvSpPr>
            <a:spLocks noGrp="1"/>
          </p:cNvSpPr>
          <p:nvPr>
            <p:ph type="body" sz="half" idx="2"/>
          </p:nvPr>
        </p:nvSpPr>
        <p:spPr>
          <a:xfrm>
            <a:off x="1941910" y="4318000"/>
            <a:ext cx="6686550" cy="608018"/>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093104"/>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152573"/>
            <a:ext cx="584825" cy="304271"/>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5049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508000"/>
            <a:ext cx="6295445" cy="2413000"/>
          </a:xfrm>
        </p:spPr>
        <p:txBody>
          <a:bodyPr anchor="ctr">
            <a:normAutofit/>
          </a:bodyPr>
          <a:lstStyle>
            <a:lvl1pPr algn="l">
              <a:defRPr sz="36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3619500"/>
            <a:ext cx="6686550" cy="6985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4" name="Text Placeholder 3"/>
          <p:cNvSpPr>
            <a:spLocks noGrp="1"/>
          </p:cNvSpPr>
          <p:nvPr>
            <p:ph type="body" sz="half" idx="2"/>
          </p:nvPr>
        </p:nvSpPr>
        <p:spPr>
          <a:xfrm>
            <a:off x="1941910" y="4318000"/>
            <a:ext cx="6686550" cy="608018"/>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3141" y="4093104"/>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152573"/>
            <a:ext cx="584825" cy="304271"/>
          </a:xfrm>
        </p:spPr>
        <p:txBody>
          <a:bodyPr/>
          <a:lstStyle/>
          <a:p>
            <a:fld id="{D57F1E4F-1CFF-5643-939E-217C01CDF565}" type="slidenum">
              <a:rPr lang="en-US" smtClean="0"/>
              <a:pPr/>
              <a:t>‹#›</a:t>
            </a:fld>
            <a:endParaRPr lang="en-US" dirty="0"/>
          </a:p>
        </p:txBody>
      </p:sp>
      <p:sp>
        <p:nvSpPr>
          <p:cNvPr id="17" name="TextBox 16"/>
          <p:cNvSpPr txBox="1"/>
          <p:nvPr/>
        </p:nvSpPr>
        <p:spPr>
          <a:xfrm>
            <a:off x="1850739" y="540004"/>
            <a:ext cx="457200" cy="487313"/>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421089"/>
            <a:ext cx="457200" cy="487313"/>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38047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522839"/>
            <a:ext cx="6686549" cy="2400017"/>
          </a:xfrm>
        </p:spPr>
        <p:txBody>
          <a:bodyPr anchor="ctr">
            <a:normAutofit/>
          </a:bodyPr>
          <a:lstStyle>
            <a:lvl1pPr algn="l">
              <a:defRPr sz="3600" b="0"/>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3619500"/>
            <a:ext cx="6686550" cy="6985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4" name="Text Placeholder 3"/>
          <p:cNvSpPr>
            <a:spLocks noGrp="1"/>
          </p:cNvSpPr>
          <p:nvPr>
            <p:ph type="body" sz="half" idx="2"/>
          </p:nvPr>
        </p:nvSpPr>
        <p:spPr>
          <a:xfrm>
            <a:off x="1941910" y="4318000"/>
            <a:ext cx="6686550" cy="608018"/>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093104"/>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152573"/>
            <a:ext cx="584825" cy="304271"/>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851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1651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522838"/>
            <a:ext cx="1655701" cy="440318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1909" y="522838"/>
            <a:ext cx="4857750" cy="440318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2558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520092"/>
            <a:ext cx="6683765" cy="1067408"/>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1778000"/>
            <a:ext cx="6686550" cy="31480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246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1715625"/>
            <a:ext cx="6686549" cy="122400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2941774"/>
            <a:ext cx="6686549" cy="7170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2648479"/>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703450"/>
            <a:ext cx="584825" cy="304271"/>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9379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1909" y="1778000"/>
            <a:ext cx="3235398" cy="314801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93060" y="1771852"/>
            <a:ext cx="3235398" cy="314801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656485"/>
            <a:ext cx="584825" cy="304271"/>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4368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04530" y="1643919"/>
            <a:ext cx="2994549" cy="480218"/>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941909" y="2124138"/>
            <a:ext cx="3257170" cy="279505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29972" y="1641229"/>
            <a:ext cx="2999251" cy="480218"/>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5375218" y="2121448"/>
            <a:ext cx="3254006" cy="279505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656485"/>
            <a:ext cx="584825" cy="304271"/>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3558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878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8104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71740"/>
            <a:ext cx="2628899" cy="813593"/>
          </a:xfrm>
        </p:spPr>
        <p:txBody>
          <a:bodyPr anchor="b"/>
          <a:lstStyle>
            <a:lvl1pPr algn="l">
              <a:defRPr sz="1500" b="0"/>
            </a:lvl1pPr>
          </a:lstStyle>
          <a:p>
            <a:r>
              <a:rPr lang="en-US"/>
              <a:t>Click to edit Master title style</a:t>
            </a:r>
            <a:endParaRPr lang="en-US" dirty="0"/>
          </a:p>
        </p:txBody>
      </p:sp>
      <p:sp>
        <p:nvSpPr>
          <p:cNvPr id="3" name="Content Placeholder 2"/>
          <p:cNvSpPr>
            <a:spLocks noGrp="1"/>
          </p:cNvSpPr>
          <p:nvPr>
            <p:ph idx="1"/>
          </p:nvPr>
        </p:nvSpPr>
        <p:spPr>
          <a:xfrm>
            <a:off x="4742259" y="371741"/>
            <a:ext cx="3886200" cy="4512469"/>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1910" y="1332178"/>
            <a:ext cx="2628899" cy="355203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7188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000500"/>
            <a:ext cx="6686550" cy="472282"/>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1909" y="529138"/>
            <a:ext cx="6686550" cy="3212475"/>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941910" y="4472782"/>
            <a:ext cx="6686550" cy="411427"/>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093104"/>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152573"/>
            <a:ext cx="584825" cy="304271"/>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1827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190500"/>
            <a:ext cx="2138637" cy="5532190"/>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655"/>
            <a:ext cx="1767506" cy="571169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715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520092"/>
            <a:ext cx="6683765" cy="106740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1778000"/>
            <a:ext cx="6686550" cy="32385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5108698"/>
            <a:ext cx="859712" cy="308663"/>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smtClean="0"/>
              <a:pPr/>
              <a:t>10/21/2017</a:t>
            </a:fld>
            <a:endParaRPr lang="en-US" dirty="0"/>
          </a:p>
        </p:txBody>
      </p:sp>
      <p:sp>
        <p:nvSpPr>
          <p:cNvPr id="5" name="Footer Placeholder 4"/>
          <p:cNvSpPr>
            <a:spLocks noGrp="1"/>
          </p:cNvSpPr>
          <p:nvPr>
            <p:ph type="ftr" sz="quarter" idx="3"/>
          </p:nvPr>
        </p:nvSpPr>
        <p:spPr>
          <a:xfrm>
            <a:off x="1941910" y="5113174"/>
            <a:ext cx="5714999" cy="304271"/>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398860" y="656485"/>
            <a:ext cx="584825" cy="304271"/>
          </a:xfrm>
          <a:prstGeom prst="rect">
            <a:avLst/>
          </a:prstGeom>
        </p:spPr>
        <p:txBody>
          <a:bodyPr vert="horz" lIns="91440" tIns="45720" rIns="91440" bIns="45720" rtlCol="0" anchor="ctr"/>
          <a:lstStyle>
            <a:lvl1pPr algn="r">
              <a:defRPr sz="15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134329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jpg"/><Relationship Id="rId7"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media/image5.png"/><Relationship Id="rId5" Type="http://schemas.openxmlformats.org/officeDocument/2006/relationships/image" Target="../media/image2.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16790-08F7-4CFA-AA26-89892C97FED9}"/>
              </a:ext>
            </a:extLst>
          </p:cNvPr>
          <p:cNvSpPr>
            <a:spLocks noGrp="1"/>
          </p:cNvSpPr>
          <p:nvPr>
            <p:ph type="ctrTitle"/>
          </p:nvPr>
        </p:nvSpPr>
        <p:spPr>
          <a:xfrm>
            <a:off x="1338154" y="1956548"/>
            <a:ext cx="8622382" cy="1885651"/>
          </a:xfrm>
        </p:spPr>
        <p:txBody>
          <a:bodyPr/>
          <a:lstStyle/>
          <a:p>
            <a:r>
              <a:rPr lang="en-US" dirty="0"/>
              <a:t>Wandering “in the Wilderness”</a:t>
            </a:r>
          </a:p>
        </p:txBody>
      </p:sp>
      <p:sp>
        <p:nvSpPr>
          <p:cNvPr id="3" name="Subtitle 2">
            <a:extLst>
              <a:ext uri="{FF2B5EF4-FFF2-40B4-BE49-F238E27FC236}">
                <a16:creationId xmlns:a16="http://schemas.microsoft.com/office/drawing/2014/main" id="{A08DDF59-0FB9-4508-9966-1CD65466805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13062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24B5E2-A3DD-4253-8656-7225701D354C}"/>
              </a:ext>
            </a:extLst>
          </p:cNvPr>
          <p:cNvSpPr/>
          <p:nvPr/>
        </p:nvSpPr>
        <p:spPr>
          <a:xfrm>
            <a:off x="1506817" y="88792"/>
            <a:ext cx="8512736" cy="5593904"/>
          </a:xfrm>
          <a:prstGeom prst="rect">
            <a:avLst/>
          </a:prstGeom>
        </p:spPr>
        <p:txBody>
          <a:bodyPr wrap="square">
            <a:spAutoFit/>
          </a:bodyPr>
          <a:lstStyle/>
          <a:p>
            <a:pPr fontAlgn="base">
              <a:spcAft>
                <a:spcPts val="1250"/>
              </a:spcAft>
            </a:pPr>
            <a:r>
              <a:rPr lang="en-US" sz="2667" b="1" dirty="0">
                <a:solidFill>
                  <a:srgbClr val="222222"/>
                </a:solidFill>
                <a:latin typeface="Georgia" panose="02040502050405020303" pitchFamily="18" charset="0"/>
                <a:ea typeface="Times New Roman" panose="02020603050405020304" pitchFamily="18" charset="0"/>
              </a:rPr>
              <a:t> Outline of the Book of Numbers</a:t>
            </a:r>
            <a:endParaRPr lang="en-US" sz="2000" b="1" dirty="0">
              <a:latin typeface="Times New Roman" panose="02020603050405020304" pitchFamily="18" charset="0"/>
              <a:ea typeface="Times New Roman" panose="02020603050405020304" pitchFamily="18" charset="0"/>
            </a:endParaRPr>
          </a:p>
          <a:p>
            <a:pPr fontAlgn="base">
              <a:lnSpc>
                <a:spcPts val="2400"/>
              </a:lnSpc>
            </a:pPr>
            <a:r>
              <a:rPr lang="en-US" sz="1170" b="1" dirty="0">
                <a:solidFill>
                  <a:srgbClr val="222222"/>
                </a:solidFill>
                <a:latin typeface="Tahoma" panose="020B0604030504040204" pitchFamily="34" charset="0"/>
                <a:ea typeface="Times New Roman" panose="02020603050405020304" pitchFamily="18" charset="0"/>
              </a:rPr>
              <a:t>I.</a:t>
            </a:r>
            <a:r>
              <a:rPr lang="en-US" sz="1170" dirty="0">
                <a:solidFill>
                  <a:srgbClr val="222222"/>
                </a:solidFill>
                <a:latin typeface="Tahoma" panose="020B0604030504040204" pitchFamily="34" charset="0"/>
                <a:ea typeface="Times New Roman" panose="02020603050405020304" pitchFamily="18" charset="0"/>
              </a:rPr>
              <a:t> </a:t>
            </a:r>
            <a:r>
              <a:rPr lang="en-US" sz="1170" b="1" dirty="0">
                <a:solidFill>
                  <a:srgbClr val="222222"/>
                </a:solidFill>
                <a:latin typeface="Tahoma" panose="020B0604030504040204" pitchFamily="34" charset="0"/>
                <a:ea typeface="Times New Roman" panose="02020603050405020304" pitchFamily="18" charset="0"/>
              </a:rPr>
              <a:t>Experiences of the </a:t>
            </a:r>
            <a:r>
              <a:rPr lang="en-US" sz="1170" b="1" dirty="0">
                <a:solidFill>
                  <a:srgbClr val="222222"/>
                </a:solidFill>
                <a:highlight>
                  <a:srgbClr val="FFFF00"/>
                </a:highlight>
                <a:latin typeface="Tahoma" panose="020B0604030504040204" pitchFamily="34" charset="0"/>
                <a:ea typeface="Times New Roman" panose="02020603050405020304" pitchFamily="18" charset="0"/>
              </a:rPr>
              <a:t>older</a:t>
            </a:r>
            <a:r>
              <a:rPr lang="en-US" sz="1170" b="1" dirty="0">
                <a:solidFill>
                  <a:srgbClr val="222222"/>
                </a:solidFill>
                <a:latin typeface="Tahoma" panose="020B0604030504040204" pitchFamily="34" charset="0"/>
                <a:ea typeface="Times New Roman" panose="02020603050405020304" pitchFamily="18" charset="0"/>
              </a:rPr>
              <a:t> generation in the wilderness</a:t>
            </a:r>
            <a:r>
              <a:rPr lang="en-US" sz="1170" dirty="0">
                <a:solidFill>
                  <a:srgbClr val="222222"/>
                </a:solidFill>
                <a:latin typeface="Tahoma" panose="020B0604030504040204" pitchFamily="34" charset="0"/>
                <a:ea typeface="Times New Roman" panose="02020603050405020304" pitchFamily="18" charset="0"/>
              </a:rPr>
              <a:t>   </a:t>
            </a:r>
            <a:r>
              <a:rPr lang="en-US" sz="1170" b="1" dirty="0">
                <a:solidFill>
                  <a:srgbClr val="222222"/>
                </a:solidFill>
                <a:latin typeface="Tahoma" panose="020B0604030504040204" pitchFamily="34" charset="0"/>
                <a:ea typeface="Times New Roman" panose="02020603050405020304" pitchFamily="18" charset="0"/>
              </a:rPr>
              <a:t>(chapters </a:t>
            </a:r>
            <a:r>
              <a:rPr lang="en-US" sz="1170" b="1" u="sng" dirty="0">
                <a:solidFill>
                  <a:srgbClr val="488DCD"/>
                </a:solidFill>
                <a:latin typeface="inherit"/>
                <a:ea typeface="Times New Roman" panose="02020603050405020304" pitchFamily="18" charset="0"/>
                <a:cs typeface="Tahoma" panose="020B0604030504040204" pitchFamily="34" charset="0"/>
              </a:rPr>
              <a:t>1—25)</a:t>
            </a:r>
            <a:endParaRPr lang="en-US" sz="1333" b="1"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A. </a:t>
            </a:r>
            <a:r>
              <a:rPr lang="en-US" sz="1170" u="sng" dirty="0">
                <a:solidFill>
                  <a:srgbClr val="222222"/>
                </a:solidFill>
                <a:latin typeface="Tahoma" panose="020B0604030504040204" pitchFamily="34" charset="0"/>
                <a:ea typeface="Times New Roman" panose="02020603050405020304" pitchFamily="18" charset="0"/>
              </a:rPr>
              <a:t>Preparations for </a:t>
            </a:r>
            <a:r>
              <a:rPr lang="en-US" sz="1170" u="sng" dirty="0">
                <a:solidFill>
                  <a:srgbClr val="222222"/>
                </a:solidFill>
                <a:highlight>
                  <a:srgbClr val="00FF00"/>
                </a:highlight>
                <a:latin typeface="Tahoma" panose="020B0604030504040204" pitchFamily="34" charset="0"/>
                <a:ea typeface="Times New Roman" panose="02020603050405020304" pitchFamily="18" charset="0"/>
              </a:rPr>
              <a:t>entering the Promised Land from the south</a:t>
            </a:r>
            <a:r>
              <a:rPr lang="en-US" sz="1170" dirty="0">
                <a:solidFill>
                  <a:srgbClr val="222222"/>
                </a:solidFill>
                <a:latin typeface="Tahoma" panose="020B0604030504040204" pitchFamily="34" charset="0"/>
                <a:ea typeface="Times New Roman" panose="02020603050405020304" pitchFamily="18" charset="0"/>
              </a:rPr>
              <a:t>   (chapters </a:t>
            </a:r>
            <a:r>
              <a:rPr lang="en-US" sz="1170" u="sng" dirty="0">
                <a:solidFill>
                  <a:srgbClr val="488DCD"/>
                </a:solidFill>
                <a:latin typeface="inherit"/>
                <a:ea typeface="Times New Roman" panose="02020603050405020304" pitchFamily="18" charset="0"/>
                <a:cs typeface="Tahoma" panose="020B0604030504040204" pitchFamily="34" charset="0"/>
              </a:rPr>
              <a:t>1—10)</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1. The first census and the organization of the people   (chapters </a:t>
            </a:r>
            <a:r>
              <a:rPr lang="en-US" sz="1170" u="sng" dirty="0">
                <a:solidFill>
                  <a:srgbClr val="488DCD"/>
                </a:solidFill>
                <a:latin typeface="inherit"/>
                <a:ea typeface="Times New Roman" panose="02020603050405020304" pitchFamily="18" charset="0"/>
                <a:cs typeface="Tahoma" panose="020B0604030504040204" pitchFamily="34" charset="0"/>
              </a:rPr>
              <a:t>1—4)</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2. Commands and rituals to observe in preparation for entering the land   (chapters </a:t>
            </a:r>
            <a:r>
              <a:rPr lang="en-US" sz="1170" u="sng" dirty="0">
                <a:solidFill>
                  <a:srgbClr val="488DCD"/>
                </a:solidFill>
                <a:latin typeface="inherit"/>
                <a:ea typeface="Times New Roman" panose="02020603050405020304" pitchFamily="18" charset="0"/>
                <a:cs typeface="Tahoma" panose="020B0604030504040204" pitchFamily="34" charset="0"/>
              </a:rPr>
              <a:t>5—9)</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3. The departure from Sinai   (chapter </a:t>
            </a:r>
            <a:r>
              <a:rPr lang="en-US" sz="1170" u="sng" dirty="0">
                <a:solidFill>
                  <a:srgbClr val="488DCD"/>
                </a:solidFill>
                <a:latin typeface="inherit"/>
                <a:ea typeface="Times New Roman" panose="02020603050405020304" pitchFamily="18" charset="0"/>
                <a:cs typeface="Tahoma" panose="020B0604030504040204" pitchFamily="34" charset="0"/>
              </a:rPr>
              <a:t>10)</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B. </a:t>
            </a:r>
            <a:r>
              <a:rPr lang="en-US" sz="1170" u="sng" dirty="0">
                <a:solidFill>
                  <a:srgbClr val="222222"/>
                </a:solidFill>
                <a:latin typeface="Tahoma" panose="020B0604030504040204" pitchFamily="34" charset="0"/>
                <a:ea typeface="Times New Roman" panose="02020603050405020304" pitchFamily="18" charset="0"/>
              </a:rPr>
              <a:t>The rebellion and judgment of the unbelieving generation</a:t>
            </a:r>
            <a:r>
              <a:rPr lang="en-US" sz="1170" dirty="0">
                <a:solidFill>
                  <a:srgbClr val="222222"/>
                </a:solidFill>
                <a:latin typeface="Tahoma" panose="020B0604030504040204" pitchFamily="34" charset="0"/>
                <a:ea typeface="Times New Roman" panose="02020603050405020304" pitchFamily="18" charset="0"/>
              </a:rPr>
              <a:t>   (chapters </a:t>
            </a:r>
            <a:r>
              <a:rPr lang="en-US" sz="1170" u="sng" dirty="0">
                <a:solidFill>
                  <a:srgbClr val="488DCD"/>
                </a:solidFill>
                <a:latin typeface="inherit"/>
                <a:ea typeface="Times New Roman" panose="02020603050405020304" pitchFamily="18" charset="0"/>
                <a:cs typeface="Tahoma" panose="020B0604030504040204" pitchFamily="34" charset="0"/>
              </a:rPr>
              <a:t>11—25)</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1. The cycle of rebellion, atonement, and death   (chapters </a:t>
            </a:r>
            <a:r>
              <a:rPr lang="en-US" sz="1170" u="sng" dirty="0">
                <a:solidFill>
                  <a:srgbClr val="488DCD"/>
                </a:solidFill>
                <a:latin typeface="inherit"/>
                <a:ea typeface="Times New Roman" panose="02020603050405020304" pitchFamily="18" charset="0"/>
                <a:cs typeface="Tahoma" panose="020B0604030504040204" pitchFamily="34" charset="0"/>
              </a:rPr>
              <a:t>11—20)</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2. The climax of rebellion, hope, and the end of dying   (chapters </a:t>
            </a:r>
            <a:r>
              <a:rPr lang="en-US" sz="1170" u="sng" dirty="0">
                <a:solidFill>
                  <a:srgbClr val="488DCD"/>
                </a:solidFill>
                <a:latin typeface="inherit"/>
                <a:ea typeface="Times New Roman" panose="02020603050405020304" pitchFamily="18" charset="0"/>
                <a:cs typeface="Tahoma" panose="020B0604030504040204" pitchFamily="34" charset="0"/>
              </a:rPr>
              <a:t>21—25)</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b="1" dirty="0">
                <a:solidFill>
                  <a:srgbClr val="222222"/>
                </a:solidFill>
                <a:latin typeface="Tahoma" panose="020B0604030504040204" pitchFamily="34" charset="0"/>
                <a:ea typeface="Times New Roman" panose="02020603050405020304" pitchFamily="18" charset="0"/>
              </a:rPr>
              <a:t>II.</a:t>
            </a:r>
            <a:r>
              <a:rPr lang="en-US" sz="1170" dirty="0">
                <a:solidFill>
                  <a:srgbClr val="222222"/>
                </a:solidFill>
                <a:latin typeface="Tahoma" panose="020B0604030504040204" pitchFamily="34" charset="0"/>
                <a:ea typeface="Times New Roman" panose="02020603050405020304" pitchFamily="18" charset="0"/>
              </a:rPr>
              <a:t> </a:t>
            </a:r>
            <a:r>
              <a:rPr lang="en-US" sz="1170" b="1" dirty="0">
                <a:solidFill>
                  <a:srgbClr val="222222"/>
                </a:solidFill>
                <a:latin typeface="Tahoma" panose="020B0604030504040204" pitchFamily="34" charset="0"/>
                <a:ea typeface="Times New Roman" panose="02020603050405020304" pitchFamily="18" charset="0"/>
              </a:rPr>
              <a:t>Prospects of the </a:t>
            </a:r>
            <a:r>
              <a:rPr lang="en-US" sz="1170" b="1" dirty="0">
                <a:solidFill>
                  <a:srgbClr val="222222"/>
                </a:solidFill>
                <a:highlight>
                  <a:srgbClr val="FFFF00"/>
                </a:highlight>
                <a:latin typeface="Tahoma" panose="020B0604030504040204" pitchFamily="34" charset="0"/>
                <a:ea typeface="Times New Roman" panose="02020603050405020304" pitchFamily="18" charset="0"/>
              </a:rPr>
              <a:t>younger</a:t>
            </a:r>
            <a:r>
              <a:rPr lang="en-US" sz="1170" b="1" dirty="0">
                <a:solidFill>
                  <a:srgbClr val="222222"/>
                </a:solidFill>
                <a:latin typeface="Tahoma" panose="020B0604030504040204" pitchFamily="34" charset="0"/>
                <a:ea typeface="Times New Roman" panose="02020603050405020304" pitchFamily="18" charset="0"/>
              </a:rPr>
              <a:t> generation in the land</a:t>
            </a:r>
            <a:r>
              <a:rPr lang="en-US" sz="1170" dirty="0">
                <a:solidFill>
                  <a:srgbClr val="222222"/>
                </a:solidFill>
                <a:latin typeface="Tahoma" panose="020B0604030504040204" pitchFamily="34" charset="0"/>
                <a:ea typeface="Times New Roman" panose="02020603050405020304" pitchFamily="18" charset="0"/>
              </a:rPr>
              <a:t>   </a:t>
            </a:r>
            <a:r>
              <a:rPr lang="en-US" sz="1170" b="1" dirty="0">
                <a:solidFill>
                  <a:srgbClr val="222222"/>
                </a:solidFill>
                <a:latin typeface="Tahoma" panose="020B0604030504040204" pitchFamily="34" charset="0"/>
                <a:ea typeface="Times New Roman" panose="02020603050405020304" pitchFamily="18" charset="0"/>
              </a:rPr>
              <a:t>(chapters </a:t>
            </a:r>
            <a:r>
              <a:rPr lang="en-US" sz="1170" b="1" u="sng" dirty="0">
                <a:solidFill>
                  <a:srgbClr val="488DCD"/>
                </a:solidFill>
                <a:latin typeface="inherit"/>
                <a:ea typeface="Times New Roman" panose="02020603050405020304" pitchFamily="18" charset="0"/>
                <a:cs typeface="Tahoma" panose="020B0604030504040204" pitchFamily="34" charset="0"/>
              </a:rPr>
              <a:t>26—36)</a:t>
            </a:r>
            <a:endParaRPr lang="en-US" sz="1333" b="1"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A. </a:t>
            </a:r>
            <a:r>
              <a:rPr lang="en-US" sz="1170" u="sng" dirty="0">
                <a:solidFill>
                  <a:srgbClr val="222222"/>
                </a:solidFill>
                <a:latin typeface="Tahoma" panose="020B0604030504040204" pitchFamily="34" charset="0"/>
                <a:ea typeface="Times New Roman" panose="02020603050405020304" pitchFamily="18" charset="0"/>
              </a:rPr>
              <a:t>Preparations for </a:t>
            </a:r>
            <a:r>
              <a:rPr lang="en-US" sz="1170" u="sng" dirty="0">
                <a:solidFill>
                  <a:srgbClr val="222222"/>
                </a:solidFill>
                <a:highlight>
                  <a:srgbClr val="00FF00"/>
                </a:highlight>
                <a:latin typeface="Tahoma" panose="020B0604030504040204" pitchFamily="34" charset="0"/>
                <a:ea typeface="Times New Roman" panose="02020603050405020304" pitchFamily="18" charset="0"/>
              </a:rPr>
              <a:t>entering the Promised Land from the east</a:t>
            </a:r>
            <a:r>
              <a:rPr lang="en-US" sz="1170" dirty="0">
                <a:solidFill>
                  <a:srgbClr val="222222"/>
                </a:solidFill>
                <a:latin typeface="Tahoma" panose="020B0604030504040204" pitchFamily="34" charset="0"/>
                <a:ea typeface="Times New Roman" panose="02020603050405020304" pitchFamily="18" charset="0"/>
              </a:rPr>
              <a:t>   (chapters </a:t>
            </a:r>
            <a:r>
              <a:rPr lang="en-US" sz="1170" u="sng" dirty="0">
                <a:solidFill>
                  <a:srgbClr val="488DCD"/>
                </a:solidFill>
                <a:latin typeface="inherit"/>
                <a:ea typeface="Times New Roman" panose="02020603050405020304" pitchFamily="18" charset="0"/>
                <a:cs typeface="Tahoma" panose="020B0604030504040204" pitchFamily="34" charset="0"/>
              </a:rPr>
              <a:t>26—32)</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1. The second census   (chapter </a:t>
            </a:r>
            <a:r>
              <a:rPr lang="en-US" sz="1170" u="sng" dirty="0">
                <a:solidFill>
                  <a:srgbClr val="488DCD"/>
                </a:solidFill>
                <a:latin typeface="inherit"/>
                <a:ea typeface="Times New Roman" panose="02020603050405020304" pitchFamily="18" charset="0"/>
                <a:cs typeface="Tahoma" panose="020B0604030504040204" pitchFamily="34" charset="0"/>
              </a:rPr>
              <a:t>26)</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2. Provisions and commands to observe in preparation for entering the land   (chapters </a:t>
            </a:r>
            <a:r>
              <a:rPr lang="en-US" sz="1170" u="sng" dirty="0">
                <a:solidFill>
                  <a:srgbClr val="488DCD"/>
                </a:solidFill>
                <a:latin typeface="inherit"/>
                <a:ea typeface="Times New Roman" panose="02020603050405020304" pitchFamily="18" charset="0"/>
                <a:cs typeface="Tahoma" panose="020B0604030504040204" pitchFamily="34" charset="0"/>
              </a:rPr>
              <a:t>27—30)</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3. Reprisal against Midian and the settlement of the </a:t>
            </a:r>
            <a:r>
              <a:rPr lang="en-US" sz="1170" dirty="0" err="1">
                <a:solidFill>
                  <a:srgbClr val="222222"/>
                </a:solidFill>
                <a:latin typeface="Tahoma" panose="020B0604030504040204" pitchFamily="34" charset="0"/>
                <a:ea typeface="Times New Roman" panose="02020603050405020304" pitchFamily="18" charset="0"/>
              </a:rPr>
              <a:t>Transjordanian</a:t>
            </a:r>
            <a:r>
              <a:rPr lang="en-US" sz="1170" dirty="0">
                <a:solidFill>
                  <a:srgbClr val="222222"/>
                </a:solidFill>
                <a:latin typeface="Tahoma" panose="020B0604030504040204" pitchFamily="34" charset="0"/>
                <a:ea typeface="Times New Roman" panose="02020603050405020304" pitchFamily="18" charset="0"/>
              </a:rPr>
              <a:t> tribes   (chapters </a:t>
            </a:r>
            <a:r>
              <a:rPr lang="en-US" sz="1170" u="sng" dirty="0">
                <a:solidFill>
                  <a:srgbClr val="488DCD"/>
                </a:solidFill>
                <a:latin typeface="inherit"/>
                <a:ea typeface="Times New Roman" panose="02020603050405020304" pitchFamily="18" charset="0"/>
                <a:cs typeface="Tahoma" panose="020B0604030504040204" pitchFamily="34" charset="0"/>
              </a:rPr>
              <a:t>31—32)</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B. </a:t>
            </a:r>
            <a:r>
              <a:rPr lang="en-US" sz="1170" u="sng" dirty="0">
                <a:solidFill>
                  <a:srgbClr val="222222"/>
                </a:solidFill>
                <a:latin typeface="Tahoma" panose="020B0604030504040204" pitchFamily="34" charset="0"/>
                <a:ea typeface="Times New Roman" panose="02020603050405020304" pitchFamily="18" charset="0"/>
              </a:rPr>
              <a:t>Warning and encouragement of the younger generation</a:t>
            </a:r>
            <a:r>
              <a:rPr lang="en-US" sz="1170" dirty="0">
                <a:solidFill>
                  <a:srgbClr val="222222"/>
                </a:solidFill>
                <a:latin typeface="Tahoma" panose="020B0604030504040204" pitchFamily="34" charset="0"/>
                <a:ea typeface="Times New Roman" panose="02020603050405020304" pitchFamily="18" charset="0"/>
              </a:rPr>
              <a:t>   (chapters </a:t>
            </a:r>
            <a:r>
              <a:rPr lang="en-US" sz="1170" u="sng" dirty="0">
                <a:solidFill>
                  <a:srgbClr val="488DCD"/>
                </a:solidFill>
                <a:latin typeface="inherit"/>
                <a:ea typeface="Times New Roman" panose="02020603050405020304" pitchFamily="18" charset="0"/>
                <a:cs typeface="Tahoma" panose="020B0604030504040204" pitchFamily="34" charset="0"/>
              </a:rPr>
              <a:t>33—36)</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1. Review of the journey from Egypt   (chapter </a:t>
            </a:r>
            <a:r>
              <a:rPr lang="en-US" sz="1170" u="sng" dirty="0">
                <a:solidFill>
                  <a:srgbClr val="488DCD"/>
                </a:solidFill>
                <a:latin typeface="inherit"/>
                <a:ea typeface="Times New Roman" panose="02020603050405020304" pitchFamily="18" charset="0"/>
                <a:cs typeface="Tahoma" panose="020B0604030504040204" pitchFamily="34" charset="0"/>
              </a:rPr>
              <a:t>33:1-49)</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2. Anticipation of the Promised Land   (chapters </a:t>
            </a:r>
            <a:r>
              <a:rPr lang="en-US" sz="1170" u="sng" dirty="0">
                <a:solidFill>
                  <a:srgbClr val="488DCD"/>
                </a:solidFill>
                <a:latin typeface="inherit"/>
                <a:ea typeface="Times New Roman" panose="02020603050405020304" pitchFamily="18" charset="0"/>
                <a:cs typeface="Tahoma" panose="020B0604030504040204" pitchFamily="34" charset="0"/>
              </a:rPr>
              <a:t>33:50—36:13)</a:t>
            </a:r>
            <a:endParaRPr lang="en-US" sz="1333"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94442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24B5E2-A3DD-4253-8656-7225701D354C}"/>
              </a:ext>
            </a:extLst>
          </p:cNvPr>
          <p:cNvSpPr/>
          <p:nvPr/>
        </p:nvSpPr>
        <p:spPr>
          <a:xfrm>
            <a:off x="1506817" y="88792"/>
            <a:ext cx="8512736" cy="5593904"/>
          </a:xfrm>
          <a:prstGeom prst="rect">
            <a:avLst/>
          </a:prstGeom>
        </p:spPr>
        <p:txBody>
          <a:bodyPr wrap="square">
            <a:spAutoFit/>
          </a:bodyPr>
          <a:lstStyle/>
          <a:p>
            <a:pPr fontAlgn="base">
              <a:spcAft>
                <a:spcPts val="1250"/>
              </a:spcAft>
            </a:pPr>
            <a:r>
              <a:rPr lang="en-US" sz="2667" b="1" dirty="0">
                <a:solidFill>
                  <a:srgbClr val="222222"/>
                </a:solidFill>
                <a:latin typeface="Georgia" panose="02040502050405020303" pitchFamily="18" charset="0"/>
                <a:ea typeface="Times New Roman" panose="02020603050405020304" pitchFamily="18" charset="0"/>
              </a:rPr>
              <a:t> Outline of the Book of Numbers</a:t>
            </a:r>
            <a:endParaRPr lang="en-US" sz="2000" b="1" dirty="0">
              <a:latin typeface="Times New Roman" panose="02020603050405020304" pitchFamily="18" charset="0"/>
              <a:ea typeface="Times New Roman" panose="02020603050405020304" pitchFamily="18" charset="0"/>
            </a:endParaRPr>
          </a:p>
          <a:p>
            <a:pPr fontAlgn="base">
              <a:lnSpc>
                <a:spcPts val="2400"/>
              </a:lnSpc>
            </a:pPr>
            <a:r>
              <a:rPr lang="en-US" sz="1170" b="1" dirty="0">
                <a:solidFill>
                  <a:srgbClr val="222222"/>
                </a:solidFill>
                <a:latin typeface="Tahoma" panose="020B0604030504040204" pitchFamily="34" charset="0"/>
                <a:ea typeface="Times New Roman" panose="02020603050405020304" pitchFamily="18" charset="0"/>
              </a:rPr>
              <a:t>I.</a:t>
            </a:r>
            <a:r>
              <a:rPr lang="en-US" sz="1170" dirty="0">
                <a:solidFill>
                  <a:srgbClr val="222222"/>
                </a:solidFill>
                <a:latin typeface="Tahoma" panose="020B0604030504040204" pitchFamily="34" charset="0"/>
                <a:ea typeface="Times New Roman" panose="02020603050405020304" pitchFamily="18" charset="0"/>
              </a:rPr>
              <a:t> </a:t>
            </a:r>
            <a:r>
              <a:rPr lang="en-US" sz="1170" b="1" dirty="0">
                <a:solidFill>
                  <a:srgbClr val="222222"/>
                </a:solidFill>
                <a:latin typeface="Tahoma" panose="020B0604030504040204" pitchFamily="34" charset="0"/>
                <a:ea typeface="Times New Roman" panose="02020603050405020304" pitchFamily="18" charset="0"/>
              </a:rPr>
              <a:t>Experiences of the </a:t>
            </a:r>
            <a:r>
              <a:rPr lang="en-US" sz="1170" b="1" dirty="0">
                <a:solidFill>
                  <a:srgbClr val="222222"/>
                </a:solidFill>
                <a:highlight>
                  <a:srgbClr val="FFFF00"/>
                </a:highlight>
                <a:latin typeface="Tahoma" panose="020B0604030504040204" pitchFamily="34" charset="0"/>
                <a:ea typeface="Times New Roman" panose="02020603050405020304" pitchFamily="18" charset="0"/>
              </a:rPr>
              <a:t>older</a:t>
            </a:r>
            <a:r>
              <a:rPr lang="en-US" sz="1170" b="1" dirty="0">
                <a:solidFill>
                  <a:srgbClr val="222222"/>
                </a:solidFill>
                <a:latin typeface="Tahoma" panose="020B0604030504040204" pitchFamily="34" charset="0"/>
                <a:ea typeface="Times New Roman" panose="02020603050405020304" pitchFamily="18" charset="0"/>
              </a:rPr>
              <a:t> generation in the wilderness</a:t>
            </a:r>
            <a:r>
              <a:rPr lang="en-US" sz="1170" dirty="0">
                <a:solidFill>
                  <a:srgbClr val="222222"/>
                </a:solidFill>
                <a:latin typeface="Tahoma" panose="020B0604030504040204" pitchFamily="34" charset="0"/>
                <a:ea typeface="Times New Roman" panose="02020603050405020304" pitchFamily="18" charset="0"/>
              </a:rPr>
              <a:t>   </a:t>
            </a:r>
            <a:r>
              <a:rPr lang="en-US" sz="1170" b="1" dirty="0">
                <a:solidFill>
                  <a:srgbClr val="222222"/>
                </a:solidFill>
                <a:latin typeface="Tahoma" panose="020B0604030504040204" pitchFamily="34" charset="0"/>
                <a:ea typeface="Times New Roman" panose="02020603050405020304" pitchFamily="18" charset="0"/>
              </a:rPr>
              <a:t>(chapters </a:t>
            </a:r>
            <a:r>
              <a:rPr lang="en-US" sz="1170" b="1" u="sng" dirty="0">
                <a:solidFill>
                  <a:srgbClr val="488DCD"/>
                </a:solidFill>
                <a:latin typeface="inherit"/>
                <a:ea typeface="Times New Roman" panose="02020603050405020304" pitchFamily="18" charset="0"/>
                <a:cs typeface="Tahoma" panose="020B0604030504040204" pitchFamily="34" charset="0"/>
              </a:rPr>
              <a:t>1—25)</a:t>
            </a:r>
            <a:endParaRPr lang="en-US" sz="1333" b="1"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A. </a:t>
            </a:r>
            <a:r>
              <a:rPr lang="en-US" sz="1170" u="sng" dirty="0">
                <a:solidFill>
                  <a:srgbClr val="222222"/>
                </a:solidFill>
                <a:latin typeface="Tahoma" panose="020B0604030504040204" pitchFamily="34" charset="0"/>
                <a:ea typeface="Times New Roman" panose="02020603050405020304" pitchFamily="18" charset="0"/>
              </a:rPr>
              <a:t>Preparations for </a:t>
            </a:r>
            <a:r>
              <a:rPr lang="en-US" sz="1170" u="sng" dirty="0">
                <a:solidFill>
                  <a:srgbClr val="222222"/>
                </a:solidFill>
                <a:highlight>
                  <a:srgbClr val="00FF00"/>
                </a:highlight>
                <a:latin typeface="Tahoma" panose="020B0604030504040204" pitchFamily="34" charset="0"/>
                <a:ea typeface="Times New Roman" panose="02020603050405020304" pitchFamily="18" charset="0"/>
              </a:rPr>
              <a:t>entering the Promised Land from the south</a:t>
            </a:r>
            <a:r>
              <a:rPr lang="en-US" sz="1170" dirty="0">
                <a:solidFill>
                  <a:srgbClr val="222222"/>
                </a:solidFill>
                <a:latin typeface="Tahoma" panose="020B0604030504040204" pitchFamily="34" charset="0"/>
                <a:ea typeface="Times New Roman" panose="02020603050405020304" pitchFamily="18" charset="0"/>
              </a:rPr>
              <a:t>   (chapters </a:t>
            </a:r>
            <a:r>
              <a:rPr lang="en-US" sz="1170" u="sng" dirty="0">
                <a:solidFill>
                  <a:srgbClr val="488DCD"/>
                </a:solidFill>
                <a:latin typeface="inherit"/>
                <a:ea typeface="Times New Roman" panose="02020603050405020304" pitchFamily="18" charset="0"/>
                <a:cs typeface="Tahoma" panose="020B0604030504040204" pitchFamily="34" charset="0"/>
              </a:rPr>
              <a:t>1—10)</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1. The </a:t>
            </a:r>
            <a:r>
              <a:rPr lang="en-US" sz="1170" dirty="0">
                <a:solidFill>
                  <a:srgbClr val="222222"/>
                </a:solidFill>
                <a:highlight>
                  <a:srgbClr val="00FFFF"/>
                </a:highlight>
                <a:latin typeface="Tahoma" panose="020B0604030504040204" pitchFamily="34" charset="0"/>
                <a:ea typeface="Times New Roman" panose="02020603050405020304" pitchFamily="18" charset="0"/>
              </a:rPr>
              <a:t>first census </a:t>
            </a:r>
            <a:r>
              <a:rPr lang="en-US" sz="1170" dirty="0">
                <a:solidFill>
                  <a:srgbClr val="222222"/>
                </a:solidFill>
                <a:latin typeface="Tahoma" panose="020B0604030504040204" pitchFamily="34" charset="0"/>
                <a:ea typeface="Times New Roman" panose="02020603050405020304" pitchFamily="18" charset="0"/>
              </a:rPr>
              <a:t>and the organization of the people   (chapters </a:t>
            </a:r>
            <a:r>
              <a:rPr lang="en-US" sz="1170" u="sng" dirty="0">
                <a:solidFill>
                  <a:srgbClr val="488DCD"/>
                </a:solidFill>
                <a:latin typeface="inherit"/>
                <a:ea typeface="Times New Roman" panose="02020603050405020304" pitchFamily="18" charset="0"/>
                <a:cs typeface="Tahoma" panose="020B0604030504040204" pitchFamily="34" charset="0"/>
              </a:rPr>
              <a:t>1—4)</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2. Commands and rituals to observe in preparation for entering the land   (chapters </a:t>
            </a:r>
            <a:r>
              <a:rPr lang="en-US" sz="1170" u="sng" dirty="0">
                <a:solidFill>
                  <a:srgbClr val="488DCD"/>
                </a:solidFill>
                <a:latin typeface="inherit"/>
                <a:ea typeface="Times New Roman" panose="02020603050405020304" pitchFamily="18" charset="0"/>
                <a:cs typeface="Tahoma" panose="020B0604030504040204" pitchFamily="34" charset="0"/>
              </a:rPr>
              <a:t>5—9)</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3. The departure from Sinai   (chapter </a:t>
            </a:r>
            <a:r>
              <a:rPr lang="en-US" sz="1170" u="sng" dirty="0">
                <a:solidFill>
                  <a:srgbClr val="488DCD"/>
                </a:solidFill>
                <a:latin typeface="inherit"/>
                <a:ea typeface="Times New Roman" panose="02020603050405020304" pitchFamily="18" charset="0"/>
                <a:cs typeface="Tahoma" panose="020B0604030504040204" pitchFamily="34" charset="0"/>
              </a:rPr>
              <a:t>10)</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B. </a:t>
            </a:r>
            <a:r>
              <a:rPr lang="en-US" sz="1170" u="sng" dirty="0">
                <a:solidFill>
                  <a:srgbClr val="222222"/>
                </a:solidFill>
                <a:latin typeface="Tahoma" panose="020B0604030504040204" pitchFamily="34" charset="0"/>
                <a:ea typeface="Times New Roman" panose="02020603050405020304" pitchFamily="18" charset="0"/>
              </a:rPr>
              <a:t>The rebellion and judgment of the unbelieving generation</a:t>
            </a:r>
            <a:r>
              <a:rPr lang="en-US" sz="1170" dirty="0">
                <a:solidFill>
                  <a:srgbClr val="222222"/>
                </a:solidFill>
                <a:latin typeface="Tahoma" panose="020B0604030504040204" pitchFamily="34" charset="0"/>
                <a:ea typeface="Times New Roman" panose="02020603050405020304" pitchFamily="18" charset="0"/>
              </a:rPr>
              <a:t>   (chapters </a:t>
            </a:r>
            <a:r>
              <a:rPr lang="en-US" sz="1170" u="sng" dirty="0">
                <a:solidFill>
                  <a:srgbClr val="488DCD"/>
                </a:solidFill>
                <a:latin typeface="inherit"/>
                <a:ea typeface="Times New Roman" panose="02020603050405020304" pitchFamily="18" charset="0"/>
                <a:cs typeface="Tahoma" panose="020B0604030504040204" pitchFamily="34" charset="0"/>
              </a:rPr>
              <a:t>11—25)</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1. The cycle of rebellion, atonement, and death   (chapters </a:t>
            </a:r>
            <a:r>
              <a:rPr lang="en-US" sz="1170" u="sng" dirty="0">
                <a:solidFill>
                  <a:srgbClr val="488DCD"/>
                </a:solidFill>
                <a:latin typeface="inherit"/>
                <a:ea typeface="Times New Roman" panose="02020603050405020304" pitchFamily="18" charset="0"/>
                <a:cs typeface="Tahoma" panose="020B0604030504040204" pitchFamily="34" charset="0"/>
              </a:rPr>
              <a:t>11—20)</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2. The climax of rebellion, hope, and the end of dying   (chapters </a:t>
            </a:r>
            <a:r>
              <a:rPr lang="en-US" sz="1170" u="sng" dirty="0">
                <a:solidFill>
                  <a:srgbClr val="488DCD"/>
                </a:solidFill>
                <a:latin typeface="inherit"/>
                <a:ea typeface="Times New Roman" panose="02020603050405020304" pitchFamily="18" charset="0"/>
                <a:cs typeface="Tahoma" panose="020B0604030504040204" pitchFamily="34" charset="0"/>
              </a:rPr>
              <a:t>21—25)</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b="1" dirty="0">
                <a:solidFill>
                  <a:srgbClr val="222222"/>
                </a:solidFill>
                <a:latin typeface="Tahoma" panose="020B0604030504040204" pitchFamily="34" charset="0"/>
                <a:ea typeface="Times New Roman" panose="02020603050405020304" pitchFamily="18" charset="0"/>
              </a:rPr>
              <a:t>II.</a:t>
            </a:r>
            <a:r>
              <a:rPr lang="en-US" sz="1170" dirty="0">
                <a:solidFill>
                  <a:srgbClr val="222222"/>
                </a:solidFill>
                <a:latin typeface="Tahoma" panose="020B0604030504040204" pitchFamily="34" charset="0"/>
                <a:ea typeface="Times New Roman" panose="02020603050405020304" pitchFamily="18" charset="0"/>
              </a:rPr>
              <a:t> </a:t>
            </a:r>
            <a:r>
              <a:rPr lang="en-US" sz="1170" b="1" dirty="0">
                <a:solidFill>
                  <a:srgbClr val="222222"/>
                </a:solidFill>
                <a:latin typeface="Tahoma" panose="020B0604030504040204" pitchFamily="34" charset="0"/>
                <a:ea typeface="Times New Roman" panose="02020603050405020304" pitchFamily="18" charset="0"/>
              </a:rPr>
              <a:t>Prospects of the </a:t>
            </a:r>
            <a:r>
              <a:rPr lang="en-US" sz="1170" b="1" dirty="0">
                <a:solidFill>
                  <a:srgbClr val="222222"/>
                </a:solidFill>
                <a:highlight>
                  <a:srgbClr val="FFFF00"/>
                </a:highlight>
                <a:latin typeface="Tahoma" panose="020B0604030504040204" pitchFamily="34" charset="0"/>
                <a:ea typeface="Times New Roman" panose="02020603050405020304" pitchFamily="18" charset="0"/>
              </a:rPr>
              <a:t>younger</a:t>
            </a:r>
            <a:r>
              <a:rPr lang="en-US" sz="1170" b="1" dirty="0">
                <a:solidFill>
                  <a:srgbClr val="222222"/>
                </a:solidFill>
                <a:latin typeface="Tahoma" panose="020B0604030504040204" pitchFamily="34" charset="0"/>
                <a:ea typeface="Times New Roman" panose="02020603050405020304" pitchFamily="18" charset="0"/>
              </a:rPr>
              <a:t> generation in the land</a:t>
            </a:r>
            <a:r>
              <a:rPr lang="en-US" sz="1170" dirty="0">
                <a:solidFill>
                  <a:srgbClr val="222222"/>
                </a:solidFill>
                <a:latin typeface="Tahoma" panose="020B0604030504040204" pitchFamily="34" charset="0"/>
                <a:ea typeface="Times New Roman" panose="02020603050405020304" pitchFamily="18" charset="0"/>
              </a:rPr>
              <a:t>   </a:t>
            </a:r>
            <a:r>
              <a:rPr lang="en-US" sz="1170" b="1" dirty="0">
                <a:solidFill>
                  <a:srgbClr val="222222"/>
                </a:solidFill>
                <a:latin typeface="Tahoma" panose="020B0604030504040204" pitchFamily="34" charset="0"/>
                <a:ea typeface="Times New Roman" panose="02020603050405020304" pitchFamily="18" charset="0"/>
              </a:rPr>
              <a:t>(chapters </a:t>
            </a:r>
            <a:r>
              <a:rPr lang="en-US" sz="1170" b="1" u="sng" dirty="0">
                <a:solidFill>
                  <a:srgbClr val="488DCD"/>
                </a:solidFill>
                <a:latin typeface="inherit"/>
                <a:ea typeface="Times New Roman" panose="02020603050405020304" pitchFamily="18" charset="0"/>
                <a:cs typeface="Tahoma" panose="020B0604030504040204" pitchFamily="34" charset="0"/>
              </a:rPr>
              <a:t>26—36)</a:t>
            </a:r>
            <a:endParaRPr lang="en-US" sz="1333" b="1"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A. </a:t>
            </a:r>
            <a:r>
              <a:rPr lang="en-US" sz="1170" u="sng" dirty="0">
                <a:solidFill>
                  <a:srgbClr val="222222"/>
                </a:solidFill>
                <a:latin typeface="Tahoma" panose="020B0604030504040204" pitchFamily="34" charset="0"/>
                <a:ea typeface="Times New Roman" panose="02020603050405020304" pitchFamily="18" charset="0"/>
              </a:rPr>
              <a:t>Preparations for </a:t>
            </a:r>
            <a:r>
              <a:rPr lang="en-US" sz="1170" u="sng" dirty="0">
                <a:solidFill>
                  <a:srgbClr val="222222"/>
                </a:solidFill>
                <a:highlight>
                  <a:srgbClr val="00FF00"/>
                </a:highlight>
                <a:latin typeface="Tahoma" panose="020B0604030504040204" pitchFamily="34" charset="0"/>
                <a:ea typeface="Times New Roman" panose="02020603050405020304" pitchFamily="18" charset="0"/>
              </a:rPr>
              <a:t>entering the Promised Land from the east</a:t>
            </a:r>
            <a:r>
              <a:rPr lang="en-US" sz="1170" dirty="0">
                <a:solidFill>
                  <a:srgbClr val="222222"/>
                </a:solidFill>
                <a:latin typeface="Tahoma" panose="020B0604030504040204" pitchFamily="34" charset="0"/>
                <a:ea typeface="Times New Roman" panose="02020603050405020304" pitchFamily="18" charset="0"/>
              </a:rPr>
              <a:t>   (chapters </a:t>
            </a:r>
            <a:r>
              <a:rPr lang="en-US" sz="1170" u="sng" dirty="0">
                <a:solidFill>
                  <a:srgbClr val="488DCD"/>
                </a:solidFill>
                <a:latin typeface="inherit"/>
                <a:ea typeface="Times New Roman" panose="02020603050405020304" pitchFamily="18" charset="0"/>
                <a:cs typeface="Tahoma" panose="020B0604030504040204" pitchFamily="34" charset="0"/>
              </a:rPr>
              <a:t>26—32)</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1. The </a:t>
            </a:r>
            <a:r>
              <a:rPr lang="en-US" sz="1170" dirty="0">
                <a:solidFill>
                  <a:srgbClr val="222222"/>
                </a:solidFill>
                <a:highlight>
                  <a:srgbClr val="00FFFF"/>
                </a:highlight>
                <a:latin typeface="Tahoma" panose="020B0604030504040204" pitchFamily="34" charset="0"/>
                <a:ea typeface="Times New Roman" panose="02020603050405020304" pitchFamily="18" charset="0"/>
              </a:rPr>
              <a:t>second census</a:t>
            </a:r>
            <a:r>
              <a:rPr lang="en-US" sz="1170" dirty="0">
                <a:solidFill>
                  <a:srgbClr val="222222"/>
                </a:solidFill>
                <a:latin typeface="Tahoma" panose="020B0604030504040204" pitchFamily="34" charset="0"/>
                <a:ea typeface="Times New Roman" panose="02020603050405020304" pitchFamily="18" charset="0"/>
              </a:rPr>
              <a:t>   (chapter </a:t>
            </a:r>
            <a:r>
              <a:rPr lang="en-US" sz="1170" u="sng" dirty="0">
                <a:solidFill>
                  <a:srgbClr val="488DCD"/>
                </a:solidFill>
                <a:latin typeface="inherit"/>
                <a:ea typeface="Times New Roman" panose="02020603050405020304" pitchFamily="18" charset="0"/>
                <a:cs typeface="Tahoma" panose="020B0604030504040204" pitchFamily="34" charset="0"/>
              </a:rPr>
              <a:t>26)</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2. Provisions and commands to observe in preparation for entering the land   (chapters </a:t>
            </a:r>
            <a:r>
              <a:rPr lang="en-US" sz="1170" u="sng" dirty="0">
                <a:solidFill>
                  <a:srgbClr val="488DCD"/>
                </a:solidFill>
                <a:latin typeface="inherit"/>
                <a:ea typeface="Times New Roman" panose="02020603050405020304" pitchFamily="18" charset="0"/>
                <a:cs typeface="Tahoma" panose="020B0604030504040204" pitchFamily="34" charset="0"/>
              </a:rPr>
              <a:t>27—30)</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3. Reprisal against Midian and the settlement of the </a:t>
            </a:r>
            <a:r>
              <a:rPr lang="en-US" sz="1170" dirty="0" err="1">
                <a:solidFill>
                  <a:srgbClr val="222222"/>
                </a:solidFill>
                <a:latin typeface="Tahoma" panose="020B0604030504040204" pitchFamily="34" charset="0"/>
                <a:ea typeface="Times New Roman" panose="02020603050405020304" pitchFamily="18" charset="0"/>
              </a:rPr>
              <a:t>Transjordanian</a:t>
            </a:r>
            <a:r>
              <a:rPr lang="en-US" sz="1170" dirty="0">
                <a:solidFill>
                  <a:srgbClr val="222222"/>
                </a:solidFill>
                <a:latin typeface="Tahoma" panose="020B0604030504040204" pitchFamily="34" charset="0"/>
                <a:ea typeface="Times New Roman" panose="02020603050405020304" pitchFamily="18" charset="0"/>
              </a:rPr>
              <a:t> tribes   (chapters </a:t>
            </a:r>
            <a:r>
              <a:rPr lang="en-US" sz="1170" u="sng" dirty="0">
                <a:solidFill>
                  <a:srgbClr val="488DCD"/>
                </a:solidFill>
                <a:latin typeface="inherit"/>
                <a:ea typeface="Times New Roman" panose="02020603050405020304" pitchFamily="18" charset="0"/>
                <a:cs typeface="Tahoma" panose="020B0604030504040204" pitchFamily="34" charset="0"/>
              </a:rPr>
              <a:t>31—32)</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B. </a:t>
            </a:r>
            <a:r>
              <a:rPr lang="en-US" sz="1170" u="sng" dirty="0">
                <a:solidFill>
                  <a:srgbClr val="222222"/>
                </a:solidFill>
                <a:latin typeface="Tahoma" panose="020B0604030504040204" pitchFamily="34" charset="0"/>
                <a:ea typeface="Times New Roman" panose="02020603050405020304" pitchFamily="18" charset="0"/>
              </a:rPr>
              <a:t>Warning and encouragement of the younger generation</a:t>
            </a:r>
            <a:r>
              <a:rPr lang="en-US" sz="1170" dirty="0">
                <a:solidFill>
                  <a:srgbClr val="222222"/>
                </a:solidFill>
                <a:latin typeface="Tahoma" panose="020B0604030504040204" pitchFamily="34" charset="0"/>
                <a:ea typeface="Times New Roman" panose="02020603050405020304" pitchFamily="18" charset="0"/>
              </a:rPr>
              <a:t>   (chapters </a:t>
            </a:r>
            <a:r>
              <a:rPr lang="en-US" sz="1170" u="sng" dirty="0">
                <a:solidFill>
                  <a:srgbClr val="488DCD"/>
                </a:solidFill>
                <a:latin typeface="inherit"/>
                <a:ea typeface="Times New Roman" panose="02020603050405020304" pitchFamily="18" charset="0"/>
                <a:cs typeface="Tahoma" panose="020B0604030504040204" pitchFamily="34" charset="0"/>
              </a:rPr>
              <a:t>33—36)</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1. Review of the journey from Egypt   (chapter </a:t>
            </a:r>
            <a:r>
              <a:rPr lang="en-US" sz="1170" u="sng" dirty="0">
                <a:solidFill>
                  <a:srgbClr val="488DCD"/>
                </a:solidFill>
                <a:latin typeface="inherit"/>
                <a:ea typeface="Times New Roman" panose="02020603050405020304" pitchFamily="18" charset="0"/>
                <a:cs typeface="Tahoma" panose="020B0604030504040204" pitchFamily="34" charset="0"/>
              </a:rPr>
              <a:t>33:1-49)</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2. Anticipation of the Promised Land   (chapters </a:t>
            </a:r>
            <a:r>
              <a:rPr lang="en-US" sz="1170" u="sng" dirty="0">
                <a:solidFill>
                  <a:srgbClr val="488DCD"/>
                </a:solidFill>
                <a:latin typeface="inherit"/>
                <a:ea typeface="Times New Roman" panose="02020603050405020304" pitchFamily="18" charset="0"/>
                <a:cs typeface="Tahoma" panose="020B0604030504040204" pitchFamily="34" charset="0"/>
              </a:rPr>
              <a:t>33:50—36:13)</a:t>
            </a:r>
            <a:endParaRPr lang="en-US" sz="1333"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3257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24B5E2-A3DD-4253-8656-7225701D354C}"/>
              </a:ext>
            </a:extLst>
          </p:cNvPr>
          <p:cNvSpPr/>
          <p:nvPr/>
        </p:nvSpPr>
        <p:spPr>
          <a:xfrm>
            <a:off x="1506817" y="88792"/>
            <a:ext cx="8512736" cy="5593904"/>
          </a:xfrm>
          <a:prstGeom prst="rect">
            <a:avLst/>
          </a:prstGeom>
        </p:spPr>
        <p:txBody>
          <a:bodyPr wrap="square">
            <a:spAutoFit/>
          </a:bodyPr>
          <a:lstStyle/>
          <a:p>
            <a:pPr fontAlgn="base">
              <a:spcAft>
                <a:spcPts val="1250"/>
              </a:spcAft>
            </a:pPr>
            <a:r>
              <a:rPr lang="en-US" sz="2667" b="1" dirty="0">
                <a:solidFill>
                  <a:srgbClr val="222222"/>
                </a:solidFill>
                <a:latin typeface="Georgia" panose="02040502050405020303" pitchFamily="18" charset="0"/>
                <a:ea typeface="Times New Roman" panose="02020603050405020304" pitchFamily="18" charset="0"/>
              </a:rPr>
              <a:t> Outline of the Book of Numbers</a:t>
            </a:r>
            <a:endParaRPr lang="en-US" sz="2000" b="1" dirty="0">
              <a:latin typeface="Times New Roman" panose="02020603050405020304" pitchFamily="18" charset="0"/>
              <a:ea typeface="Times New Roman" panose="02020603050405020304" pitchFamily="18" charset="0"/>
            </a:endParaRPr>
          </a:p>
          <a:p>
            <a:pPr fontAlgn="base">
              <a:lnSpc>
                <a:spcPts val="2400"/>
              </a:lnSpc>
            </a:pPr>
            <a:r>
              <a:rPr lang="en-US" sz="1170" b="1" dirty="0">
                <a:solidFill>
                  <a:srgbClr val="222222"/>
                </a:solidFill>
                <a:latin typeface="Tahoma" panose="020B0604030504040204" pitchFamily="34" charset="0"/>
                <a:ea typeface="Times New Roman" panose="02020603050405020304" pitchFamily="18" charset="0"/>
              </a:rPr>
              <a:t>I.</a:t>
            </a:r>
            <a:r>
              <a:rPr lang="en-US" sz="1170" dirty="0">
                <a:solidFill>
                  <a:srgbClr val="222222"/>
                </a:solidFill>
                <a:latin typeface="Tahoma" panose="020B0604030504040204" pitchFamily="34" charset="0"/>
                <a:ea typeface="Times New Roman" panose="02020603050405020304" pitchFamily="18" charset="0"/>
              </a:rPr>
              <a:t> </a:t>
            </a:r>
            <a:r>
              <a:rPr lang="en-US" sz="1170" b="1" dirty="0">
                <a:solidFill>
                  <a:srgbClr val="222222"/>
                </a:solidFill>
                <a:latin typeface="Tahoma" panose="020B0604030504040204" pitchFamily="34" charset="0"/>
                <a:ea typeface="Times New Roman" panose="02020603050405020304" pitchFamily="18" charset="0"/>
              </a:rPr>
              <a:t>Experiences of the </a:t>
            </a:r>
            <a:r>
              <a:rPr lang="en-US" sz="1170" b="1" dirty="0">
                <a:solidFill>
                  <a:srgbClr val="222222"/>
                </a:solidFill>
                <a:highlight>
                  <a:srgbClr val="FFFF00"/>
                </a:highlight>
                <a:latin typeface="Tahoma" panose="020B0604030504040204" pitchFamily="34" charset="0"/>
                <a:ea typeface="Times New Roman" panose="02020603050405020304" pitchFamily="18" charset="0"/>
              </a:rPr>
              <a:t>older</a:t>
            </a:r>
            <a:r>
              <a:rPr lang="en-US" sz="1170" b="1" dirty="0">
                <a:solidFill>
                  <a:srgbClr val="222222"/>
                </a:solidFill>
                <a:latin typeface="Tahoma" panose="020B0604030504040204" pitchFamily="34" charset="0"/>
                <a:ea typeface="Times New Roman" panose="02020603050405020304" pitchFamily="18" charset="0"/>
              </a:rPr>
              <a:t> generation in the wilderness</a:t>
            </a:r>
            <a:r>
              <a:rPr lang="en-US" sz="1170" dirty="0">
                <a:solidFill>
                  <a:srgbClr val="222222"/>
                </a:solidFill>
                <a:latin typeface="Tahoma" panose="020B0604030504040204" pitchFamily="34" charset="0"/>
                <a:ea typeface="Times New Roman" panose="02020603050405020304" pitchFamily="18" charset="0"/>
              </a:rPr>
              <a:t>   </a:t>
            </a:r>
            <a:r>
              <a:rPr lang="en-US" sz="1170" b="1" dirty="0">
                <a:solidFill>
                  <a:srgbClr val="222222"/>
                </a:solidFill>
                <a:latin typeface="Tahoma" panose="020B0604030504040204" pitchFamily="34" charset="0"/>
                <a:ea typeface="Times New Roman" panose="02020603050405020304" pitchFamily="18" charset="0"/>
              </a:rPr>
              <a:t>(chapters </a:t>
            </a:r>
            <a:r>
              <a:rPr lang="en-US" sz="1170" b="1" u="sng" dirty="0">
                <a:solidFill>
                  <a:srgbClr val="488DCD"/>
                </a:solidFill>
                <a:latin typeface="inherit"/>
                <a:ea typeface="Times New Roman" panose="02020603050405020304" pitchFamily="18" charset="0"/>
                <a:cs typeface="Tahoma" panose="020B0604030504040204" pitchFamily="34" charset="0"/>
              </a:rPr>
              <a:t>1—25)</a:t>
            </a:r>
            <a:endParaRPr lang="en-US" sz="1333" b="1"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A. </a:t>
            </a:r>
            <a:r>
              <a:rPr lang="en-US" sz="1170" u="sng" dirty="0">
                <a:solidFill>
                  <a:srgbClr val="222222"/>
                </a:solidFill>
                <a:latin typeface="Tahoma" panose="020B0604030504040204" pitchFamily="34" charset="0"/>
                <a:ea typeface="Times New Roman" panose="02020603050405020304" pitchFamily="18" charset="0"/>
              </a:rPr>
              <a:t>Preparations for </a:t>
            </a:r>
            <a:r>
              <a:rPr lang="en-US" sz="1170" u="sng" dirty="0">
                <a:solidFill>
                  <a:srgbClr val="222222"/>
                </a:solidFill>
                <a:highlight>
                  <a:srgbClr val="00FF00"/>
                </a:highlight>
                <a:latin typeface="Tahoma" panose="020B0604030504040204" pitchFamily="34" charset="0"/>
                <a:ea typeface="Times New Roman" panose="02020603050405020304" pitchFamily="18" charset="0"/>
              </a:rPr>
              <a:t>entering the Promised Land from the south</a:t>
            </a:r>
            <a:r>
              <a:rPr lang="en-US" sz="1170" dirty="0">
                <a:solidFill>
                  <a:srgbClr val="222222"/>
                </a:solidFill>
                <a:latin typeface="Tahoma" panose="020B0604030504040204" pitchFamily="34" charset="0"/>
                <a:ea typeface="Times New Roman" panose="02020603050405020304" pitchFamily="18" charset="0"/>
              </a:rPr>
              <a:t>   (chapters </a:t>
            </a:r>
            <a:r>
              <a:rPr lang="en-US" sz="1170" u="sng" dirty="0">
                <a:solidFill>
                  <a:srgbClr val="488DCD"/>
                </a:solidFill>
                <a:latin typeface="inherit"/>
                <a:ea typeface="Times New Roman" panose="02020603050405020304" pitchFamily="18" charset="0"/>
                <a:cs typeface="Tahoma" panose="020B0604030504040204" pitchFamily="34" charset="0"/>
              </a:rPr>
              <a:t>1—10)</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1. The </a:t>
            </a:r>
            <a:r>
              <a:rPr lang="en-US" sz="1170" dirty="0">
                <a:solidFill>
                  <a:srgbClr val="222222"/>
                </a:solidFill>
                <a:highlight>
                  <a:srgbClr val="00FFFF"/>
                </a:highlight>
                <a:latin typeface="Tahoma" panose="020B0604030504040204" pitchFamily="34" charset="0"/>
                <a:ea typeface="Times New Roman" panose="02020603050405020304" pitchFamily="18" charset="0"/>
              </a:rPr>
              <a:t>first census </a:t>
            </a:r>
            <a:r>
              <a:rPr lang="en-US" sz="1170" dirty="0">
                <a:solidFill>
                  <a:srgbClr val="222222"/>
                </a:solidFill>
                <a:latin typeface="Tahoma" panose="020B0604030504040204" pitchFamily="34" charset="0"/>
                <a:ea typeface="Times New Roman" panose="02020603050405020304" pitchFamily="18" charset="0"/>
              </a:rPr>
              <a:t>and the organization of the people   (chapters </a:t>
            </a:r>
            <a:r>
              <a:rPr lang="en-US" sz="1170" u="sng" dirty="0">
                <a:solidFill>
                  <a:srgbClr val="488DCD"/>
                </a:solidFill>
                <a:latin typeface="inherit"/>
                <a:ea typeface="Times New Roman" panose="02020603050405020304" pitchFamily="18" charset="0"/>
                <a:cs typeface="Tahoma" panose="020B0604030504040204" pitchFamily="34" charset="0"/>
              </a:rPr>
              <a:t>1—4)</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2. </a:t>
            </a:r>
            <a:r>
              <a:rPr lang="en-US" sz="1170" dirty="0">
                <a:solidFill>
                  <a:srgbClr val="222222"/>
                </a:solidFill>
                <a:highlight>
                  <a:srgbClr val="FF00FF"/>
                </a:highlight>
                <a:latin typeface="Tahoma" panose="020B0604030504040204" pitchFamily="34" charset="0"/>
                <a:ea typeface="Times New Roman" panose="02020603050405020304" pitchFamily="18" charset="0"/>
              </a:rPr>
              <a:t>Commands and rituals to observe</a:t>
            </a:r>
            <a:r>
              <a:rPr lang="en-US" sz="1170" dirty="0">
                <a:solidFill>
                  <a:srgbClr val="222222"/>
                </a:solidFill>
                <a:latin typeface="Tahoma" panose="020B0604030504040204" pitchFamily="34" charset="0"/>
                <a:ea typeface="Times New Roman" panose="02020603050405020304" pitchFamily="18" charset="0"/>
              </a:rPr>
              <a:t> in preparation for entering the land   (chapters </a:t>
            </a:r>
            <a:r>
              <a:rPr lang="en-US" sz="1170" u="sng" dirty="0">
                <a:solidFill>
                  <a:srgbClr val="488DCD"/>
                </a:solidFill>
                <a:latin typeface="inherit"/>
                <a:ea typeface="Times New Roman" panose="02020603050405020304" pitchFamily="18" charset="0"/>
                <a:cs typeface="Tahoma" panose="020B0604030504040204" pitchFamily="34" charset="0"/>
              </a:rPr>
              <a:t>5—9)</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3. The departure from Sinai   (chapter </a:t>
            </a:r>
            <a:r>
              <a:rPr lang="en-US" sz="1170" u="sng" dirty="0">
                <a:solidFill>
                  <a:srgbClr val="488DCD"/>
                </a:solidFill>
                <a:latin typeface="inherit"/>
                <a:ea typeface="Times New Roman" panose="02020603050405020304" pitchFamily="18" charset="0"/>
                <a:cs typeface="Tahoma" panose="020B0604030504040204" pitchFamily="34" charset="0"/>
              </a:rPr>
              <a:t>10)</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B. </a:t>
            </a:r>
            <a:r>
              <a:rPr lang="en-US" sz="1170" u="sng" dirty="0">
                <a:solidFill>
                  <a:srgbClr val="222222"/>
                </a:solidFill>
                <a:latin typeface="Tahoma" panose="020B0604030504040204" pitchFamily="34" charset="0"/>
                <a:ea typeface="Times New Roman" panose="02020603050405020304" pitchFamily="18" charset="0"/>
              </a:rPr>
              <a:t>The rebellion and judgment of the unbelieving generation</a:t>
            </a:r>
            <a:r>
              <a:rPr lang="en-US" sz="1170" dirty="0">
                <a:solidFill>
                  <a:srgbClr val="222222"/>
                </a:solidFill>
                <a:latin typeface="Tahoma" panose="020B0604030504040204" pitchFamily="34" charset="0"/>
                <a:ea typeface="Times New Roman" panose="02020603050405020304" pitchFamily="18" charset="0"/>
              </a:rPr>
              <a:t>   (chapters </a:t>
            </a:r>
            <a:r>
              <a:rPr lang="en-US" sz="1170" u="sng" dirty="0">
                <a:solidFill>
                  <a:srgbClr val="488DCD"/>
                </a:solidFill>
                <a:latin typeface="inherit"/>
                <a:ea typeface="Times New Roman" panose="02020603050405020304" pitchFamily="18" charset="0"/>
                <a:cs typeface="Tahoma" panose="020B0604030504040204" pitchFamily="34" charset="0"/>
              </a:rPr>
              <a:t>11—25)</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1. The cycle of rebellion, atonement, and death   (chapters </a:t>
            </a:r>
            <a:r>
              <a:rPr lang="en-US" sz="1170" u="sng" dirty="0">
                <a:solidFill>
                  <a:srgbClr val="488DCD"/>
                </a:solidFill>
                <a:latin typeface="inherit"/>
                <a:ea typeface="Times New Roman" panose="02020603050405020304" pitchFamily="18" charset="0"/>
                <a:cs typeface="Tahoma" panose="020B0604030504040204" pitchFamily="34" charset="0"/>
              </a:rPr>
              <a:t>11—20)</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2. The climax of rebellion, hope, and the end of dying   (chapters </a:t>
            </a:r>
            <a:r>
              <a:rPr lang="en-US" sz="1170" u="sng" dirty="0">
                <a:solidFill>
                  <a:srgbClr val="488DCD"/>
                </a:solidFill>
                <a:latin typeface="inherit"/>
                <a:ea typeface="Times New Roman" panose="02020603050405020304" pitchFamily="18" charset="0"/>
                <a:cs typeface="Tahoma" panose="020B0604030504040204" pitchFamily="34" charset="0"/>
              </a:rPr>
              <a:t>21—25)</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b="1" dirty="0">
                <a:solidFill>
                  <a:srgbClr val="222222"/>
                </a:solidFill>
                <a:latin typeface="Tahoma" panose="020B0604030504040204" pitchFamily="34" charset="0"/>
                <a:ea typeface="Times New Roman" panose="02020603050405020304" pitchFamily="18" charset="0"/>
              </a:rPr>
              <a:t>II.</a:t>
            </a:r>
            <a:r>
              <a:rPr lang="en-US" sz="1170" dirty="0">
                <a:solidFill>
                  <a:srgbClr val="222222"/>
                </a:solidFill>
                <a:latin typeface="Tahoma" panose="020B0604030504040204" pitchFamily="34" charset="0"/>
                <a:ea typeface="Times New Roman" panose="02020603050405020304" pitchFamily="18" charset="0"/>
              </a:rPr>
              <a:t> </a:t>
            </a:r>
            <a:r>
              <a:rPr lang="en-US" sz="1170" b="1" dirty="0">
                <a:solidFill>
                  <a:srgbClr val="222222"/>
                </a:solidFill>
                <a:latin typeface="Tahoma" panose="020B0604030504040204" pitchFamily="34" charset="0"/>
                <a:ea typeface="Times New Roman" panose="02020603050405020304" pitchFamily="18" charset="0"/>
              </a:rPr>
              <a:t>Prospects of the </a:t>
            </a:r>
            <a:r>
              <a:rPr lang="en-US" sz="1170" b="1" dirty="0">
                <a:solidFill>
                  <a:srgbClr val="222222"/>
                </a:solidFill>
                <a:highlight>
                  <a:srgbClr val="FFFF00"/>
                </a:highlight>
                <a:latin typeface="Tahoma" panose="020B0604030504040204" pitchFamily="34" charset="0"/>
                <a:ea typeface="Times New Roman" panose="02020603050405020304" pitchFamily="18" charset="0"/>
              </a:rPr>
              <a:t>younger</a:t>
            </a:r>
            <a:r>
              <a:rPr lang="en-US" sz="1170" b="1" dirty="0">
                <a:solidFill>
                  <a:srgbClr val="222222"/>
                </a:solidFill>
                <a:latin typeface="Tahoma" panose="020B0604030504040204" pitchFamily="34" charset="0"/>
                <a:ea typeface="Times New Roman" panose="02020603050405020304" pitchFamily="18" charset="0"/>
              </a:rPr>
              <a:t> generation in the land</a:t>
            </a:r>
            <a:r>
              <a:rPr lang="en-US" sz="1170" dirty="0">
                <a:solidFill>
                  <a:srgbClr val="222222"/>
                </a:solidFill>
                <a:latin typeface="Tahoma" panose="020B0604030504040204" pitchFamily="34" charset="0"/>
                <a:ea typeface="Times New Roman" panose="02020603050405020304" pitchFamily="18" charset="0"/>
              </a:rPr>
              <a:t>   </a:t>
            </a:r>
            <a:r>
              <a:rPr lang="en-US" sz="1170" b="1" dirty="0">
                <a:solidFill>
                  <a:srgbClr val="222222"/>
                </a:solidFill>
                <a:latin typeface="Tahoma" panose="020B0604030504040204" pitchFamily="34" charset="0"/>
                <a:ea typeface="Times New Roman" panose="02020603050405020304" pitchFamily="18" charset="0"/>
              </a:rPr>
              <a:t>(chapters </a:t>
            </a:r>
            <a:r>
              <a:rPr lang="en-US" sz="1170" b="1" u="sng" dirty="0">
                <a:solidFill>
                  <a:srgbClr val="488DCD"/>
                </a:solidFill>
                <a:latin typeface="inherit"/>
                <a:ea typeface="Times New Roman" panose="02020603050405020304" pitchFamily="18" charset="0"/>
                <a:cs typeface="Tahoma" panose="020B0604030504040204" pitchFamily="34" charset="0"/>
              </a:rPr>
              <a:t>26—36)</a:t>
            </a:r>
            <a:endParaRPr lang="en-US" sz="1333" b="1"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A. </a:t>
            </a:r>
            <a:r>
              <a:rPr lang="en-US" sz="1170" u="sng" dirty="0">
                <a:solidFill>
                  <a:srgbClr val="222222"/>
                </a:solidFill>
                <a:latin typeface="Tahoma" panose="020B0604030504040204" pitchFamily="34" charset="0"/>
                <a:ea typeface="Times New Roman" panose="02020603050405020304" pitchFamily="18" charset="0"/>
              </a:rPr>
              <a:t>Preparations for </a:t>
            </a:r>
            <a:r>
              <a:rPr lang="en-US" sz="1170" u="sng" dirty="0">
                <a:solidFill>
                  <a:srgbClr val="222222"/>
                </a:solidFill>
                <a:highlight>
                  <a:srgbClr val="00FF00"/>
                </a:highlight>
                <a:latin typeface="Tahoma" panose="020B0604030504040204" pitchFamily="34" charset="0"/>
                <a:ea typeface="Times New Roman" panose="02020603050405020304" pitchFamily="18" charset="0"/>
              </a:rPr>
              <a:t>entering the Promised Land from the east</a:t>
            </a:r>
            <a:r>
              <a:rPr lang="en-US" sz="1170" dirty="0">
                <a:solidFill>
                  <a:srgbClr val="222222"/>
                </a:solidFill>
                <a:latin typeface="Tahoma" panose="020B0604030504040204" pitchFamily="34" charset="0"/>
                <a:ea typeface="Times New Roman" panose="02020603050405020304" pitchFamily="18" charset="0"/>
              </a:rPr>
              <a:t>   (chapters </a:t>
            </a:r>
            <a:r>
              <a:rPr lang="en-US" sz="1170" u="sng" dirty="0">
                <a:solidFill>
                  <a:srgbClr val="488DCD"/>
                </a:solidFill>
                <a:latin typeface="inherit"/>
                <a:ea typeface="Times New Roman" panose="02020603050405020304" pitchFamily="18" charset="0"/>
                <a:cs typeface="Tahoma" panose="020B0604030504040204" pitchFamily="34" charset="0"/>
              </a:rPr>
              <a:t>26—32)</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1. The </a:t>
            </a:r>
            <a:r>
              <a:rPr lang="en-US" sz="1170" dirty="0">
                <a:solidFill>
                  <a:srgbClr val="222222"/>
                </a:solidFill>
                <a:highlight>
                  <a:srgbClr val="00FFFF"/>
                </a:highlight>
                <a:latin typeface="Tahoma" panose="020B0604030504040204" pitchFamily="34" charset="0"/>
                <a:ea typeface="Times New Roman" panose="02020603050405020304" pitchFamily="18" charset="0"/>
              </a:rPr>
              <a:t>second census</a:t>
            </a:r>
            <a:r>
              <a:rPr lang="en-US" sz="1170" dirty="0">
                <a:solidFill>
                  <a:srgbClr val="222222"/>
                </a:solidFill>
                <a:latin typeface="Tahoma" panose="020B0604030504040204" pitchFamily="34" charset="0"/>
                <a:ea typeface="Times New Roman" panose="02020603050405020304" pitchFamily="18" charset="0"/>
              </a:rPr>
              <a:t>   (chapter </a:t>
            </a:r>
            <a:r>
              <a:rPr lang="en-US" sz="1170" u="sng" dirty="0">
                <a:solidFill>
                  <a:srgbClr val="488DCD"/>
                </a:solidFill>
                <a:latin typeface="inherit"/>
                <a:ea typeface="Times New Roman" panose="02020603050405020304" pitchFamily="18" charset="0"/>
                <a:cs typeface="Tahoma" panose="020B0604030504040204" pitchFamily="34" charset="0"/>
              </a:rPr>
              <a:t>26)</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2. </a:t>
            </a:r>
            <a:r>
              <a:rPr lang="en-US" sz="1170" dirty="0">
                <a:solidFill>
                  <a:srgbClr val="222222"/>
                </a:solidFill>
                <a:highlight>
                  <a:srgbClr val="FF00FF"/>
                </a:highlight>
                <a:latin typeface="Tahoma" panose="020B0604030504040204" pitchFamily="34" charset="0"/>
                <a:ea typeface="Times New Roman" panose="02020603050405020304" pitchFamily="18" charset="0"/>
              </a:rPr>
              <a:t>Provisions and commands to observe </a:t>
            </a:r>
            <a:r>
              <a:rPr lang="en-US" sz="1170" dirty="0">
                <a:solidFill>
                  <a:srgbClr val="222222"/>
                </a:solidFill>
                <a:latin typeface="Tahoma" panose="020B0604030504040204" pitchFamily="34" charset="0"/>
                <a:ea typeface="Times New Roman" panose="02020603050405020304" pitchFamily="18" charset="0"/>
              </a:rPr>
              <a:t>in preparation for entering the land   (chapters </a:t>
            </a:r>
            <a:r>
              <a:rPr lang="en-US" sz="1170" u="sng" dirty="0">
                <a:solidFill>
                  <a:srgbClr val="488DCD"/>
                </a:solidFill>
                <a:latin typeface="inherit"/>
                <a:ea typeface="Times New Roman" panose="02020603050405020304" pitchFamily="18" charset="0"/>
                <a:cs typeface="Tahoma" panose="020B0604030504040204" pitchFamily="34" charset="0"/>
              </a:rPr>
              <a:t>27—30)</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3. Reprisal against Midian and the settlement of the </a:t>
            </a:r>
            <a:r>
              <a:rPr lang="en-US" sz="1170" dirty="0" err="1">
                <a:solidFill>
                  <a:srgbClr val="222222"/>
                </a:solidFill>
                <a:latin typeface="Tahoma" panose="020B0604030504040204" pitchFamily="34" charset="0"/>
                <a:ea typeface="Times New Roman" panose="02020603050405020304" pitchFamily="18" charset="0"/>
              </a:rPr>
              <a:t>Transjordanian</a:t>
            </a:r>
            <a:r>
              <a:rPr lang="en-US" sz="1170" dirty="0">
                <a:solidFill>
                  <a:srgbClr val="222222"/>
                </a:solidFill>
                <a:latin typeface="Tahoma" panose="020B0604030504040204" pitchFamily="34" charset="0"/>
                <a:ea typeface="Times New Roman" panose="02020603050405020304" pitchFamily="18" charset="0"/>
              </a:rPr>
              <a:t> tribes   (chapters </a:t>
            </a:r>
            <a:r>
              <a:rPr lang="en-US" sz="1170" u="sng" dirty="0">
                <a:solidFill>
                  <a:srgbClr val="488DCD"/>
                </a:solidFill>
                <a:latin typeface="inherit"/>
                <a:ea typeface="Times New Roman" panose="02020603050405020304" pitchFamily="18" charset="0"/>
                <a:cs typeface="Tahoma" panose="020B0604030504040204" pitchFamily="34" charset="0"/>
              </a:rPr>
              <a:t>31—32)</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B. </a:t>
            </a:r>
            <a:r>
              <a:rPr lang="en-US" sz="1170" u="sng" dirty="0">
                <a:solidFill>
                  <a:srgbClr val="222222"/>
                </a:solidFill>
                <a:latin typeface="Tahoma" panose="020B0604030504040204" pitchFamily="34" charset="0"/>
                <a:ea typeface="Times New Roman" panose="02020603050405020304" pitchFamily="18" charset="0"/>
              </a:rPr>
              <a:t>Warning and encouragement of the younger generation</a:t>
            </a:r>
            <a:r>
              <a:rPr lang="en-US" sz="1170" dirty="0">
                <a:solidFill>
                  <a:srgbClr val="222222"/>
                </a:solidFill>
                <a:latin typeface="Tahoma" panose="020B0604030504040204" pitchFamily="34" charset="0"/>
                <a:ea typeface="Times New Roman" panose="02020603050405020304" pitchFamily="18" charset="0"/>
              </a:rPr>
              <a:t>   (chapters </a:t>
            </a:r>
            <a:r>
              <a:rPr lang="en-US" sz="1170" u="sng" dirty="0">
                <a:solidFill>
                  <a:srgbClr val="488DCD"/>
                </a:solidFill>
                <a:latin typeface="inherit"/>
                <a:ea typeface="Times New Roman" panose="02020603050405020304" pitchFamily="18" charset="0"/>
                <a:cs typeface="Tahoma" panose="020B0604030504040204" pitchFamily="34" charset="0"/>
              </a:rPr>
              <a:t>33—36)</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1. Review of the journey from Egypt   (chapter </a:t>
            </a:r>
            <a:r>
              <a:rPr lang="en-US" sz="1170" u="sng" dirty="0">
                <a:solidFill>
                  <a:srgbClr val="488DCD"/>
                </a:solidFill>
                <a:latin typeface="inherit"/>
                <a:ea typeface="Times New Roman" panose="02020603050405020304" pitchFamily="18" charset="0"/>
                <a:cs typeface="Tahoma" panose="020B0604030504040204" pitchFamily="34" charset="0"/>
              </a:rPr>
              <a:t>33:1-49)</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2. Anticipation of the Promised Land   (chapters </a:t>
            </a:r>
            <a:r>
              <a:rPr lang="en-US" sz="1170" u="sng" dirty="0">
                <a:solidFill>
                  <a:srgbClr val="488DCD"/>
                </a:solidFill>
                <a:latin typeface="inherit"/>
                <a:ea typeface="Times New Roman" panose="02020603050405020304" pitchFamily="18" charset="0"/>
                <a:cs typeface="Tahoma" panose="020B0604030504040204" pitchFamily="34" charset="0"/>
              </a:rPr>
              <a:t>33:50—36:13)</a:t>
            </a:r>
            <a:endParaRPr lang="en-US" sz="1333"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62596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24B5E2-A3DD-4253-8656-7225701D354C}"/>
              </a:ext>
            </a:extLst>
          </p:cNvPr>
          <p:cNvSpPr/>
          <p:nvPr/>
        </p:nvSpPr>
        <p:spPr>
          <a:xfrm>
            <a:off x="1506817" y="88792"/>
            <a:ext cx="8512736" cy="5593904"/>
          </a:xfrm>
          <a:prstGeom prst="rect">
            <a:avLst/>
          </a:prstGeom>
        </p:spPr>
        <p:txBody>
          <a:bodyPr wrap="square">
            <a:spAutoFit/>
          </a:bodyPr>
          <a:lstStyle/>
          <a:p>
            <a:pPr fontAlgn="base">
              <a:spcAft>
                <a:spcPts val="1250"/>
              </a:spcAft>
            </a:pPr>
            <a:r>
              <a:rPr lang="en-US" sz="2667" b="1" dirty="0">
                <a:solidFill>
                  <a:srgbClr val="222222"/>
                </a:solidFill>
                <a:latin typeface="Georgia" panose="02040502050405020303" pitchFamily="18" charset="0"/>
                <a:ea typeface="Times New Roman" panose="02020603050405020304" pitchFamily="18" charset="0"/>
              </a:rPr>
              <a:t> Outline of the Book of Numbers</a:t>
            </a:r>
            <a:endParaRPr lang="en-US" sz="2000" b="1" dirty="0">
              <a:latin typeface="Times New Roman" panose="02020603050405020304" pitchFamily="18" charset="0"/>
              <a:ea typeface="Times New Roman" panose="02020603050405020304" pitchFamily="18" charset="0"/>
            </a:endParaRPr>
          </a:p>
          <a:p>
            <a:pPr fontAlgn="base">
              <a:lnSpc>
                <a:spcPts val="2400"/>
              </a:lnSpc>
            </a:pPr>
            <a:r>
              <a:rPr lang="en-US" sz="1170" b="1" dirty="0">
                <a:solidFill>
                  <a:srgbClr val="222222"/>
                </a:solidFill>
                <a:latin typeface="Tahoma" panose="020B0604030504040204" pitchFamily="34" charset="0"/>
                <a:ea typeface="Times New Roman" panose="02020603050405020304" pitchFamily="18" charset="0"/>
              </a:rPr>
              <a:t>I.</a:t>
            </a:r>
            <a:r>
              <a:rPr lang="en-US" sz="1170" dirty="0">
                <a:solidFill>
                  <a:srgbClr val="222222"/>
                </a:solidFill>
                <a:latin typeface="Tahoma" panose="020B0604030504040204" pitchFamily="34" charset="0"/>
                <a:ea typeface="Times New Roman" panose="02020603050405020304" pitchFamily="18" charset="0"/>
              </a:rPr>
              <a:t> </a:t>
            </a:r>
            <a:r>
              <a:rPr lang="en-US" sz="1170" b="1" dirty="0">
                <a:solidFill>
                  <a:srgbClr val="222222"/>
                </a:solidFill>
                <a:latin typeface="Tahoma" panose="020B0604030504040204" pitchFamily="34" charset="0"/>
                <a:ea typeface="Times New Roman" panose="02020603050405020304" pitchFamily="18" charset="0"/>
              </a:rPr>
              <a:t>Experiences of the </a:t>
            </a:r>
            <a:r>
              <a:rPr lang="en-US" sz="1170" b="1" dirty="0">
                <a:solidFill>
                  <a:srgbClr val="222222"/>
                </a:solidFill>
                <a:highlight>
                  <a:srgbClr val="FFFF00"/>
                </a:highlight>
                <a:latin typeface="Tahoma" panose="020B0604030504040204" pitchFamily="34" charset="0"/>
                <a:ea typeface="Times New Roman" panose="02020603050405020304" pitchFamily="18" charset="0"/>
              </a:rPr>
              <a:t>older</a:t>
            </a:r>
            <a:r>
              <a:rPr lang="en-US" sz="1170" b="1" dirty="0">
                <a:solidFill>
                  <a:srgbClr val="222222"/>
                </a:solidFill>
                <a:latin typeface="Tahoma" panose="020B0604030504040204" pitchFamily="34" charset="0"/>
                <a:ea typeface="Times New Roman" panose="02020603050405020304" pitchFamily="18" charset="0"/>
              </a:rPr>
              <a:t> generation in the wilderness</a:t>
            </a:r>
            <a:r>
              <a:rPr lang="en-US" sz="1170" dirty="0">
                <a:solidFill>
                  <a:srgbClr val="222222"/>
                </a:solidFill>
                <a:latin typeface="Tahoma" panose="020B0604030504040204" pitchFamily="34" charset="0"/>
                <a:ea typeface="Times New Roman" panose="02020603050405020304" pitchFamily="18" charset="0"/>
              </a:rPr>
              <a:t>   </a:t>
            </a:r>
            <a:r>
              <a:rPr lang="en-US" sz="1170" b="1" dirty="0">
                <a:solidFill>
                  <a:srgbClr val="222222"/>
                </a:solidFill>
                <a:latin typeface="Tahoma" panose="020B0604030504040204" pitchFamily="34" charset="0"/>
                <a:ea typeface="Times New Roman" panose="02020603050405020304" pitchFamily="18" charset="0"/>
              </a:rPr>
              <a:t>(chapters </a:t>
            </a:r>
            <a:r>
              <a:rPr lang="en-US" sz="1170" b="1" u="sng" dirty="0">
                <a:solidFill>
                  <a:srgbClr val="488DCD"/>
                </a:solidFill>
                <a:latin typeface="inherit"/>
                <a:ea typeface="Times New Roman" panose="02020603050405020304" pitchFamily="18" charset="0"/>
                <a:cs typeface="Tahoma" panose="020B0604030504040204" pitchFamily="34" charset="0"/>
              </a:rPr>
              <a:t>1—25)</a:t>
            </a:r>
            <a:endParaRPr lang="en-US" sz="1333" b="1"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A. </a:t>
            </a:r>
            <a:r>
              <a:rPr lang="en-US" sz="1170" u="sng" dirty="0">
                <a:solidFill>
                  <a:srgbClr val="222222"/>
                </a:solidFill>
                <a:latin typeface="Tahoma" panose="020B0604030504040204" pitchFamily="34" charset="0"/>
                <a:ea typeface="Times New Roman" panose="02020603050405020304" pitchFamily="18" charset="0"/>
              </a:rPr>
              <a:t>Preparations for </a:t>
            </a:r>
            <a:r>
              <a:rPr lang="en-US" sz="1170" u="sng" dirty="0">
                <a:solidFill>
                  <a:srgbClr val="222222"/>
                </a:solidFill>
                <a:highlight>
                  <a:srgbClr val="00FF00"/>
                </a:highlight>
                <a:latin typeface="Tahoma" panose="020B0604030504040204" pitchFamily="34" charset="0"/>
                <a:ea typeface="Times New Roman" panose="02020603050405020304" pitchFamily="18" charset="0"/>
              </a:rPr>
              <a:t>entering the Promised Land from the south</a:t>
            </a:r>
            <a:r>
              <a:rPr lang="en-US" sz="1170" dirty="0">
                <a:solidFill>
                  <a:srgbClr val="222222"/>
                </a:solidFill>
                <a:latin typeface="Tahoma" panose="020B0604030504040204" pitchFamily="34" charset="0"/>
                <a:ea typeface="Times New Roman" panose="02020603050405020304" pitchFamily="18" charset="0"/>
              </a:rPr>
              <a:t>   (chapters </a:t>
            </a:r>
            <a:r>
              <a:rPr lang="en-US" sz="1170" u="sng" dirty="0">
                <a:solidFill>
                  <a:srgbClr val="488DCD"/>
                </a:solidFill>
                <a:latin typeface="inherit"/>
                <a:ea typeface="Times New Roman" panose="02020603050405020304" pitchFamily="18" charset="0"/>
                <a:cs typeface="Tahoma" panose="020B0604030504040204" pitchFamily="34" charset="0"/>
              </a:rPr>
              <a:t>1—10)</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1. The </a:t>
            </a:r>
            <a:r>
              <a:rPr lang="en-US" sz="1170" dirty="0">
                <a:solidFill>
                  <a:srgbClr val="222222"/>
                </a:solidFill>
                <a:highlight>
                  <a:srgbClr val="00FFFF"/>
                </a:highlight>
                <a:latin typeface="Tahoma" panose="020B0604030504040204" pitchFamily="34" charset="0"/>
                <a:ea typeface="Times New Roman" panose="02020603050405020304" pitchFamily="18" charset="0"/>
              </a:rPr>
              <a:t>first census </a:t>
            </a:r>
            <a:r>
              <a:rPr lang="en-US" sz="1170" dirty="0">
                <a:solidFill>
                  <a:srgbClr val="222222"/>
                </a:solidFill>
                <a:latin typeface="Tahoma" panose="020B0604030504040204" pitchFamily="34" charset="0"/>
                <a:ea typeface="Times New Roman" panose="02020603050405020304" pitchFamily="18" charset="0"/>
              </a:rPr>
              <a:t>and the organization of the people   (chapters </a:t>
            </a:r>
            <a:r>
              <a:rPr lang="en-US" sz="1170" u="sng" dirty="0">
                <a:solidFill>
                  <a:srgbClr val="488DCD"/>
                </a:solidFill>
                <a:latin typeface="inherit"/>
                <a:ea typeface="Times New Roman" panose="02020603050405020304" pitchFamily="18" charset="0"/>
                <a:cs typeface="Tahoma" panose="020B0604030504040204" pitchFamily="34" charset="0"/>
              </a:rPr>
              <a:t>1—4)</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2. </a:t>
            </a:r>
            <a:r>
              <a:rPr lang="en-US" sz="1170" dirty="0">
                <a:solidFill>
                  <a:srgbClr val="222222"/>
                </a:solidFill>
                <a:highlight>
                  <a:srgbClr val="FF00FF"/>
                </a:highlight>
                <a:latin typeface="Tahoma" panose="020B0604030504040204" pitchFamily="34" charset="0"/>
                <a:ea typeface="Times New Roman" panose="02020603050405020304" pitchFamily="18" charset="0"/>
              </a:rPr>
              <a:t>Commands and rituals to observe</a:t>
            </a:r>
            <a:r>
              <a:rPr lang="en-US" sz="1170" dirty="0">
                <a:solidFill>
                  <a:srgbClr val="222222"/>
                </a:solidFill>
                <a:latin typeface="Tahoma" panose="020B0604030504040204" pitchFamily="34" charset="0"/>
                <a:ea typeface="Times New Roman" panose="02020603050405020304" pitchFamily="18" charset="0"/>
              </a:rPr>
              <a:t> in preparation for entering the land   (chapters </a:t>
            </a:r>
            <a:r>
              <a:rPr lang="en-US" sz="1170" u="sng" dirty="0">
                <a:solidFill>
                  <a:srgbClr val="488DCD"/>
                </a:solidFill>
                <a:latin typeface="inherit"/>
                <a:ea typeface="Times New Roman" panose="02020603050405020304" pitchFamily="18" charset="0"/>
                <a:cs typeface="Tahoma" panose="020B0604030504040204" pitchFamily="34" charset="0"/>
              </a:rPr>
              <a:t>5—9)</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3. The departure from Sinai   (chapter </a:t>
            </a:r>
            <a:r>
              <a:rPr lang="en-US" sz="1170" u="sng" dirty="0">
                <a:solidFill>
                  <a:srgbClr val="488DCD"/>
                </a:solidFill>
                <a:latin typeface="inherit"/>
                <a:ea typeface="Times New Roman" panose="02020603050405020304" pitchFamily="18" charset="0"/>
                <a:cs typeface="Tahoma" panose="020B0604030504040204" pitchFamily="34" charset="0"/>
              </a:rPr>
              <a:t>10)</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B. </a:t>
            </a:r>
            <a:r>
              <a:rPr lang="en-US" sz="1170" u="sng" dirty="0">
                <a:solidFill>
                  <a:srgbClr val="222222"/>
                </a:solidFill>
                <a:highlight>
                  <a:srgbClr val="C0C0C0"/>
                </a:highlight>
                <a:latin typeface="Tahoma" panose="020B0604030504040204" pitchFamily="34" charset="0"/>
                <a:ea typeface="Times New Roman" panose="02020603050405020304" pitchFamily="18" charset="0"/>
              </a:rPr>
              <a:t>The rebellion and judgment of the unbelieving generation</a:t>
            </a:r>
            <a:r>
              <a:rPr lang="en-US" sz="1170" dirty="0">
                <a:solidFill>
                  <a:srgbClr val="222222"/>
                </a:solidFill>
                <a:latin typeface="Tahoma" panose="020B0604030504040204" pitchFamily="34" charset="0"/>
                <a:ea typeface="Times New Roman" panose="02020603050405020304" pitchFamily="18" charset="0"/>
              </a:rPr>
              <a:t>   (chapters </a:t>
            </a:r>
            <a:r>
              <a:rPr lang="en-US" sz="1170" u="sng" dirty="0">
                <a:solidFill>
                  <a:srgbClr val="488DCD"/>
                </a:solidFill>
                <a:latin typeface="inherit"/>
                <a:ea typeface="Times New Roman" panose="02020603050405020304" pitchFamily="18" charset="0"/>
                <a:cs typeface="Tahoma" panose="020B0604030504040204" pitchFamily="34" charset="0"/>
              </a:rPr>
              <a:t>11—25)</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1. The cycle of rebellion, atonement, and death   (chapters </a:t>
            </a:r>
            <a:r>
              <a:rPr lang="en-US" sz="1170" u="sng" dirty="0">
                <a:solidFill>
                  <a:srgbClr val="488DCD"/>
                </a:solidFill>
                <a:latin typeface="inherit"/>
                <a:ea typeface="Times New Roman" panose="02020603050405020304" pitchFamily="18" charset="0"/>
                <a:cs typeface="Tahoma" panose="020B0604030504040204" pitchFamily="34" charset="0"/>
              </a:rPr>
              <a:t>11—20)</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2. The climax of rebellion, hope, and the end of dying   (chapters </a:t>
            </a:r>
            <a:r>
              <a:rPr lang="en-US" sz="1170" u="sng" dirty="0">
                <a:solidFill>
                  <a:srgbClr val="488DCD"/>
                </a:solidFill>
                <a:latin typeface="inherit"/>
                <a:ea typeface="Times New Roman" panose="02020603050405020304" pitchFamily="18" charset="0"/>
                <a:cs typeface="Tahoma" panose="020B0604030504040204" pitchFamily="34" charset="0"/>
              </a:rPr>
              <a:t>21—25)</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b="1" dirty="0">
                <a:solidFill>
                  <a:srgbClr val="222222"/>
                </a:solidFill>
                <a:latin typeface="Tahoma" panose="020B0604030504040204" pitchFamily="34" charset="0"/>
                <a:ea typeface="Times New Roman" panose="02020603050405020304" pitchFamily="18" charset="0"/>
              </a:rPr>
              <a:t>II.</a:t>
            </a:r>
            <a:r>
              <a:rPr lang="en-US" sz="1170" dirty="0">
                <a:solidFill>
                  <a:srgbClr val="222222"/>
                </a:solidFill>
                <a:latin typeface="Tahoma" panose="020B0604030504040204" pitchFamily="34" charset="0"/>
                <a:ea typeface="Times New Roman" panose="02020603050405020304" pitchFamily="18" charset="0"/>
              </a:rPr>
              <a:t> </a:t>
            </a:r>
            <a:r>
              <a:rPr lang="en-US" sz="1170" b="1" dirty="0">
                <a:solidFill>
                  <a:srgbClr val="222222"/>
                </a:solidFill>
                <a:latin typeface="Tahoma" panose="020B0604030504040204" pitchFamily="34" charset="0"/>
                <a:ea typeface="Times New Roman" panose="02020603050405020304" pitchFamily="18" charset="0"/>
              </a:rPr>
              <a:t>Prospects of the </a:t>
            </a:r>
            <a:r>
              <a:rPr lang="en-US" sz="1170" b="1" dirty="0">
                <a:solidFill>
                  <a:srgbClr val="222222"/>
                </a:solidFill>
                <a:highlight>
                  <a:srgbClr val="FFFF00"/>
                </a:highlight>
                <a:latin typeface="Tahoma" panose="020B0604030504040204" pitchFamily="34" charset="0"/>
                <a:ea typeface="Times New Roman" panose="02020603050405020304" pitchFamily="18" charset="0"/>
              </a:rPr>
              <a:t>younger</a:t>
            </a:r>
            <a:r>
              <a:rPr lang="en-US" sz="1170" b="1" dirty="0">
                <a:solidFill>
                  <a:srgbClr val="222222"/>
                </a:solidFill>
                <a:latin typeface="Tahoma" panose="020B0604030504040204" pitchFamily="34" charset="0"/>
                <a:ea typeface="Times New Roman" panose="02020603050405020304" pitchFamily="18" charset="0"/>
              </a:rPr>
              <a:t> generation in the land</a:t>
            </a:r>
            <a:r>
              <a:rPr lang="en-US" sz="1170" dirty="0">
                <a:solidFill>
                  <a:srgbClr val="222222"/>
                </a:solidFill>
                <a:latin typeface="Tahoma" panose="020B0604030504040204" pitchFamily="34" charset="0"/>
                <a:ea typeface="Times New Roman" panose="02020603050405020304" pitchFamily="18" charset="0"/>
              </a:rPr>
              <a:t>   </a:t>
            </a:r>
            <a:r>
              <a:rPr lang="en-US" sz="1170" b="1" dirty="0">
                <a:solidFill>
                  <a:srgbClr val="222222"/>
                </a:solidFill>
                <a:latin typeface="Tahoma" panose="020B0604030504040204" pitchFamily="34" charset="0"/>
                <a:ea typeface="Times New Roman" panose="02020603050405020304" pitchFamily="18" charset="0"/>
              </a:rPr>
              <a:t>(chapters </a:t>
            </a:r>
            <a:r>
              <a:rPr lang="en-US" sz="1170" b="1" u="sng" dirty="0">
                <a:solidFill>
                  <a:srgbClr val="488DCD"/>
                </a:solidFill>
                <a:latin typeface="inherit"/>
                <a:ea typeface="Times New Roman" panose="02020603050405020304" pitchFamily="18" charset="0"/>
                <a:cs typeface="Tahoma" panose="020B0604030504040204" pitchFamily="34" charset="0"/>
              </a:rPr>
              <a:t>26—36)</a:t>
            </a:r>
            <a:endParaRPr lang="en-US" sz="1333" b="1"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A. </a:t>
            </a:r>
            <a:r>
              <a:rPr lang="en-US" sz="1170" u="sng" dirty="0">
                <a:solidFill>
                  <a:srgbClr val="222222"/>
                </a:solidFill>
                <a:latin typeface="Tahoma" panose="020B0604030504040204" pitchFamily="34" charset="0"/>
                <a:ea typeface="Times New Roman" panose="02020603050405020304" pitchFamily="18" charset="0"/>
              </a:rPr>
              <a:t>Preparations for </a:t>
            </a:r>
            <a:r>
              <a:rPr lang="en-US" sz="1170" u="sng" dirty="0">
                <a:solidFill>
                  <a:srgbClr val="222222"/>
                </a:solidFill>
                <a:highlight>
                  <a:srgbClr val="00FF00"/>
                </a:highlight>
                <a:latin typeface="Tahoma" panose="020B0604030504040204" pitchFamily="34" charset="0"/>
                <a:ea typeface="Times New Roman" panose="02020603050405020304" pitchFamily="18" charset="0"/>
              </a:rPr>
              <a:t>entering the Promised Land from the east</a:t>
            </a:r>
            <a:r>
              <a:rPr lang="en-US" sz="1170" dirty="0">
                <a:solidFill>
                  <a:srgbClr val="222222"/>
                </a:solidFill>
                <a:latin typeface="Tahoma" panose="020B0604030504040204" pitchFamily="34" charset="0"/>
                <a:ea typeface="Times New Roman" panose="02020603050405020304" pitchFamily="18" charset="0"/>
              </a:rPr>
              <a:t>   (chapters </a:t>
            </a:r>
            <a:r>
              <a:rPr lang="en-US" sz="1170" u="sng" dirty="0">
                <a:solidFill>
                  <a:srgbClr val="488DCD"/>
                </a:solidFill>
                <a:latin typeface="inherit"/>
                <a:ea typeface="Times New Roman" panose="02020603050405020304" pitchFamily="18" charset="0"/>
                <a:cs typeface="Tahoma" panose="020B0604030504040204" pitchFamily="34" charset="0"/>
              </a:rPr>
              <a:t>26—32)</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1. The </a:t>
            </a:r>
            <a:r>
              <a:rPr lang="en-US" sz="1170" dirty="0">
                <a:solidFill>
                  <a:srgbClr val="222222"/>
                </a:solidFill>
                <a:highlight>
                  <a:srgbClr val="00FFFF"/>
                </a:highlight>
                <a:latin typeface="Tahoma" panose="020B0604030504040204" pitchFamily="34" charset="0"/>
                <a:ea typeface="Times New Roman" panose="02020603050405020304" pitchFamily="18" charset="0"/>
              </a:rPr>
              <a:t>second census</a:t>
            </a:r>
            <a:r>
              <a:rPr lang="en-US" sz="1170" dirty="0">
                <a:solidFill>
                  <a:srgbClr val="222222"/>
                </a:solidFill>
                <a:latin typeface="Tahoma" panose="020B0604030504040204" pitchFamily="34" charset="0"/>
                <a:ea typeface="Times New Roman" panose="02020603050405020304" pitchFamily="18" charset="0"/>
              </a:rPr>
              <a:t>   (chapter </a:t>
            </a:r>
            <a:r>
              <a:rPr lang="en-US" sz="1170" u="sng" dirty="0">
                <a:solidFill>
                  <a:srgbClr val="488DCD"/>
                </a:solidFill>
                <a:latin typeface="inherit"/>
                <a:ea typeface="Times New Roman" panose="02020603050405020304" pitchFamily="18" charset="0"/>
                <a:cs typeface="Tahoma" panose="020B0604030504040204" pitchFamily="34" charset="0"/>
              </a:rPr>
              <a:t>26)</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2. </a:t>
            </a:r>
            <a:r>
              <a:rPr lang="en-US" sz="1170" dirty="0">
                <a:solidFill>
                  <a:srgbClr val="222222"/>
                </a:solidFill>
                <a:highlight>
                  <a:srgbClr val="FF00FF"/>
                </a:highlight>
                <a:latin typeface="Tahoma" panose="020B0604030504040204" pitchFamily="34" charset="0"/>
                <a:ea typeface="Times New Roman" panose="02020603050405020304" pitchFamily="18" charset="0"/>
              </a:rPr>
              <a:t>Provisions and commands to observe </a:t>
            </a:r>
            <a:r>
              <a:rPr lang="en-US" sz="1170" dirty="0">
                <a:solidFill>
                  <a:srgbClr val="222222"/>
                </a:solidFill>
                <a:latin typeface="Tahoma" panose="020B0604030504040204" pitchFamily="34" charset="0"/>
                <a:ea typeface="Times New Roman" panose="02020603050405020304" pitchFamily="18" charset="0"/>
              </a:rPr>
              <a:t>in preparation for entering the land   (chapters </a:t>
            </a:r>
            <a:r>
              <a:rPr lang="en-US" sz="1170" u="sng" dirty="0">
                <a:solidFill>
                  <a:srgbClr val="488DCD"/>
                </a:solidFill>
                <a:latin typeface="inherit"/>
                <a:ea typeface="Times New Roman" panose="02020603050405020304" pitchFamily="18" charset="0"/>
                <a:cs typeface="Tahoma" panose="020B0604030504040204" pitchFamily="34" charset="0"/>
              </a:rPr>
              <a:t>27—30)</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3. Reprisal against Midian and the settlement of the </a:t>
            </a:r>
            <a:r>
              <a:rPr lang="en-US" sz="1170" dirty="0" err="1">
                <a:solidFill>
                  <a:srgbClr val="222222"/>
                </a:solidFill>
                <a:latin typeface="Tahoma" panose="020B0604030504040204" pitchFamily="34" charset="0"/>
                <a:ea typeface="Times New Roman" panose="02020603050405020304" pitchFamily="18" charset="0"/>
              </a:rPr>
              <a:t>Transjordanian</a:t>
            </a:r>
            <a:r>
              <a:rPr lang="en-US" sz="1170" dirty="0">
                <a:solidFill>
                  <a:srgbClr val="222222"/>
                </a:solidFill>
                <a:latin typeface="Tahoma" panose="020B0604030504040204" pitchFamily="34" charset="0"/>
                <a:ea typeface="Times New Roman" panose="02020603050405020304" pitchFamily="18" charset="0"/>
              </a:rPr>
              <a:t> tribes   (chapters </a:t>
            </a:r>
            <a:r>
              <a:rPr lang="en-US" sz="1170" u="sng" dirty="0">
                <a:solidFill>
                  <a:srgbClr val="488DCD"/>
                </a:solidFill>
                <a:latin typeface="inherit"/>
                <a:ea typeface="Times New Roman" panose="02020603050405020304" pitchFamily="18" charset="0"/>
                <a:cs typeface="Tahoma" panose="020B0604030504040204" pitchFamily="34" charset="0"/>
              </a:rPr>
              <a:t>31—32)</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B. </a:t>
            </a:r>
            <a:r>
              <a:rPr lang="en-US" sz="1170" u="sng" dirty="0">
                <a:solidFill>
                  <a:srgbClr val="222222"/>
                </a:solidFill>
                <a:highlight>
                  <a:srgbClr val="C0C0C0"/>
                </a:highlight>
                <a:latin typeface="Tahoma" panose="020B0604030504040204" pitchFamily="34" charset="0"/>
                <a:ea typeface="Times New Roman" panose="02020603050405020304" pitchFamily="18" charset="0"/>
              </a:rPr>
              <a:t>Warning and encouragement of the younger generation</a:t>
            </a:r>
            <a:r>
              <a:rPr lang="en-US" sz="1170" dirty="0">
                <a:solidFill>
                  <a:srgbClr val="222222"/>
                </a:solidFill>
                <a:latin typeface="Tahoma" panose="020B0604030504040204" pitchFamily="34" charset="0"/>
                <a:ea typeface="Times New Roman" panose="02020603050405020304" pitchFamily="18" charset="0"/>
              </a:rPr>
              <a:t>   (chapters </a:t>
            </a:r>
            <a:r>
              <a:rPr lang="en-US" sz="1170" u="sng" dirty="0">
                <a:solidFill>
                  <a:srgbClr val="488DCD"/>
                </a:solidFill>
                <a:latin typeface="inherit"/>
                <a:ea typeface="Times New Roman" panose="02020603050405020304" pitchFamily="18" charset="0"/>
                <a:cs typeface="Tahoma" panose="020B0604030504040204" pitchFamily="34" charset="0"/>
              </a:rPr>
              <a:t>33—36)</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1. Review of the journey from Egypt   (chapter </a:t>
            </a:r>
            <a:r>
              <a:rPr lang="en-US" sz="1170" u="sng" dirty="0">
                <a:solidFill>
                  <a:srgbClr val="488DCD"/>
                </a:solidFill>
                <a:latin typeface="inherit"/>
                <a:ea typeface="Times New Roman" panose="02020603050405020304" pitchFamily="18" charset="0"/>
                <a:cs typeface="Tahoma" panose="020B0604030504040204" pitchFamily="34" charset="0"/>
              </a:rPr>
              <a:t>33:1-49)</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2. Anticipation of the Promised Land   (chapters </a:t>
            </a:r>
            <a:r>
              <a:rPr lang="en-US" sz="1170" u="sng" dirty="0">
                <a:solidFill>
                  <a:srgbClr val="488DCD"/>
                </a:solidFill>
                <a:latin typeface="inherit"/>
                <a:ea typeface="Times New Roman" panose="02020603050405020304" pitchFamily="18" charset="0"/>
                <a:cs typeface="Tahoma" panose="020B0604030504040204" pitchFamily="34" charset="0"/>
              </a:rPr>
              <a:t>33:50—36:13)</a:t>
            </a:r>
            <a:endParaRPr lang="en-US" sz="1333"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26460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24B5E2-A3DD-4253-8656-7225701D354C}"/>
              </a:ext>
            </a:extLst>
          </p:cNvPr>
          <p:cNvSpPr/>
          <p:nvPr/>
        </p:nvSpPr>
        <p:spPr>
          <a:xfrm>
            <a:off x="1506817" y="88792"/>
            <a:ext cx="8512736" cy="5593904"/>
          </a:xfrm>
          <a:prstGeom prst="rect">
            <a:avLst/>
          </a:prstGeom>
        </p:spPr>
        <p:txBody>
          <a:bodyPr wrap="square">
            <a:spAutoFit/>
          </a:bodyPr>
          <a:lstStyle/>
          <a:p>
            <a:pPr fontAlgn="base">
              <a:spcAft>
                <a:spcPts val="1250"/>
              </a:spcAft>
            </a:pPr>
            <a:r>
              <a:rPr lang="en-US" sz="2667" b="1" dirty="0">
                <a:solidFill>
                  <a:srgbClr val="222222"/>
                </a:solidFill>
                <a:latin typeface="Georgia" panose="02040502050405020303" pitchFamily="18" charset="0"/>
                <a:ea typeface="Times New Roman" panose="02020603050405020304" pitchFamily="18" charset="0"/>
              </a:rPr>
              <a:t> Outline of the Book of Numbers</a:t>
            </a:r>
            <a:endParaRPr lang="en-US" sz="2000" b="1" dirty="0">
              <a:latin typeface="Times New Roman" panose="02020603050405020304" pitchFamily="18" charset="0"/>
              <a:ea typeface="Times New Roman" panose="02020603050405020304" pitchFamily="18" charset="0"/>
            </a:endParaRPr>
          </a:p>
          <a:p>
            <a:pPr fontAlgn="base">
              <a:lnSpc>
                <a:spcPts val="2400"/>
              </a:lnSpc>
            </a:pPr>
            <a:r>
              <a:rPr lang="en-US" sz="1170" b="1" dirty="0">
                <a:solidFill>
                  <a:srgbClr val="222222"/>
                </a:solidFill>
                <a:latin typeface="Tahoma" panose="020B0604030504040204" pitchFamily="34" charset="0"/>
                <a:ea typeface="Times New Roman" panose="02020603050405020304" pitchFamily="18" charset="0"/>
              </a:rPr>
              <a:t>I.</a:t>
            </a:r>
            <a:r>
              <a:rPr lang="en-US" sz="1170" dirty="0">
                <a:solidFill>
                  <a:srgbClr val="222222"/>
                </a:solidFill>
                <a:latin typeface="Tahoma" panose="020B0604030504040204" pitchFamily="34" charset="0"/>
                <a:ea typeface="Times New Roman" panose="02020603050405020304" pitchFamily="18" charset="0"/>
              </a:rPr>
              <a:t> </a:t>
            </a:r>
            <a:r>
              <a:rPr lang="en-US" sz="1170" b="1" dirty="0">
                <a:solidFill>
                  <a:srgbClr val="222222"/>
                </a:solidFill>
                <a:latin typeface="Tahoma" panose="020B0604030504040204" pitchFamily="34" charset="0"/>
                <a:ea typeface="Times New Roman" panose="02020603050405020304" pitchFamily="18" charset="0"/>
              </a:rPr>
              <a:t>Experiences of the older generation in the wilderness</a:t>
            </a:r>
            <a:r>
              <a:rPr lang="en-US" sz="1170" dirty="0">
                <a:solidFill>
                  <a:srgbClr val="222222"/>
                </a:solidFill>
                <a:latin typeface="Tahoma" panose="020B0604030504040204" pitchFamily="34" charset="0"/>
                <a:ea typeface="Times New Roman" panose="02020603050405020304" pitchFamily="18" charset="0"/>
              </a:rPr>
              <a:t>   </a:t>
            </a:r>
            <a:r>
              <a:rPr lang="en-US" sz="1170" b="1" dirty="0">
                <a:solidFill>
                  <a:srgbClr val="222222"/>
                </a:solidFill>
                <a:latin typeface="Tahoma" panose="020B0604030504040204" pitchFamily="34" charset="0"/>
                <a:ea typeface="Times New Roman" panose="02020603050405020304" pitchFamily="18" charset="0"/>
              </a:rPr>
              <a:t>(chapters </a:t>
            </a:r>
            <a:r>
              <a:rPr lang="en-US" sz="1170" b="1" u="sng" dirty="0">
                <a:solidFill>
                  <a:srgbClr val="488DCD"/>
                </a:solidFill>
                <a:latin typeface="inherit"/>
                <a:ea typeface="Times New Roman" panose="02020603050405020304" pitchFamily="18" charset="0"/>
                <a:cs typeface="Tahoma" panose="020B0604030504040204" pitchFamily="34" charset="0"/>
              </a:rPr>
              <a:t>1—25)</a:t>
            </a:r>
            <a:endParaRPr lang="en-US" sz="1333" b="1"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A. </a:t>
            </a:r>
            <a:r>
              <a:rPr lang="en-US" sz="1170" u="sng" dirty="0">
                <a:solidFill>
                  <a:srgbClr val="222222"/>
                </a:solidFill>
                <a:latin typeface="Tahoma" panose="020B0604030504040204" pitchFamily="34" charset="0"/>
                <a:ea typeface="Times New Roman" panose="02020603050405020304" pitchFamily="18" charset="0"/>
              </a:rPr>
              <a:t>Preparations for entering the Promised Land from the south</a:t>
            </a:r>
            <a:r>
              <a:rPr lang="en-US" sz="1170" dirty="0">
                <a:solidFill>
                  <a:srgbClr val="222222"/>
                </a:solidFill>
                <a:latin typeface="Tahoma" panose="020B0604030504040204" pitchFamily="34" charset="0"/>
                <a:ea typeface="Times New Roman" panose="02020603050405020304" pitchFamily="18" charset="0"/>
              </a:rPr>
              <a:t>   (chapters </a:t>
            </a:r>
            <a:r>
              <a:rPr lang="en-US" sz="1170" u="sng" dirty="0">
                <a:solidFill>
                  <a:srgbClr val="488DCD"/>
                </a:solidFill>
                <a:latin typeface="inherit"/>
                <a:ea typeface="Times New Roman" panose="02020603050405020304" pitchFamily="18" charset="0"/>
                <a:cs typeface="Tahoma" panose="020B0604030504040204" pitchFamily="34" charset="0"/>
              </a:rPr>
              <a:t>1—10)</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1. The first census and the organization of the people   (chapters </a:t>
            </a:r>
            <a:r>
              <a:rPr lang="en-US" sz="1170" u="sng" dirty="0">
                <a:solidFill>
                  <a:srgbClr val="488DCD"/>
                </a:solidFill>
                <a:latin typeface="inherit"/>
                <a:ea typeface="Times New Roman" panose="02020603050405020304" pitchFamily="18" charset="0"/>
                <a:cs typeface="Tahoma" panose="020B0604030504040204" pitchFamily="34" charset="0"/>
              </a:rPr>
              <a:t>1—4)</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2. Commands and rituals to observe in preparation for entering the land   (chapters </a:t>
            </a:r>
            <a:r>
              <a:rPr lang="en-US" sz="1170" u="sng" dirty="0">
                <a:solidFill>
                  <a:srgbClr val="488DCD"/>
                </a:solidFill>
                <a:latin typeface="inherit"/>
                <a:ea typeface="Times New Roman" panose="02020603050405020304" pitchFamily="18" charset="0"/>
                <a:cs typeface="Tahoma" panose="020B0604030504040204" pitchFamily="34" charset="0"/>
              </a:rPr>
              <a:t>5—9)</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3. The departure from Sinai   (chapter </a:t>
            </a:r>
            <a:r>
              <a:rPr lang="en-US" sz="1170" u="sng" dirty="0">
                <a:solidFill>
                  <a:srgbClr val="488DCD"/>
                </a:solidFill>
                <a:latin typeface="inherit"/>
                <a:ea typeface="Times New Roman" panose="02020603050405020304" pitchFamily="18" charset="0"/>
                <a:cs typeface="Tahoma" panose="020B0604030504040204" pitchFamily="34" charset="0"/>
              </a:rPr>
              <a:t>10)</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a:t>
            </a:r>
            <a:r>
              <a:rPr lang="en-US" sz="1170" dirty="0">
                <a:solidFill>
                  <a:srgbClr val="222222"/>
                </a:solidFill>
                <a:highlight>
                  <a:srgbClr val="FFFF00"/>
                </a:highlight>
                <a:latin typeface="Tahoma" panose="020B0604030504040204" pitchFamily="34" charset="0"/>
                <a:ea typeface="Times New Roman" panose="02020603050405020304" pitchFamily="18" charset="0"/>
              </a:rPr>
              <a:t>B. </a:t>
            </a:r>
            <a:r>
              <a:rPr lang="en-US" sz="1170" u="sng" dirty="0">
                <a:solidFill>
                  <a:srgbClr val="222222"/>
                </a:solidFill>
                <a:highlight>
                  <a:srgbClr val="FFFF00"/>
                </a:highlight>
                <a:latin typeface="Tahoma" panose="020B0604030504040204" pitchFamily="34" charset="0"/>
                <a:ea typeface="Times New Roman" panose="02020603050405020304" pitchFamily="18" charset="0"/>
              </a:rPr>
              <a:t>The rebellion and judgment of the unbelieving generation</a:t>
            </a:r>
            <a:r>
              <a:rPr lang="en-US" sz="1170" dirty="0">
                <a:solidFill>
                  <a:srgbClr val="222222"/>
                </a:solidFill>
                <a:highlight>
                  <a:srgbClr val="FFFF00"/>
                </a:highlight>
                <a:latin typeface="Tahoma" panose="020B0604030504040204" pitchFamily="34" charset="0"/>
                <a:ea typeface="Times New Roman" panose="02020603050405020304" pitchFamily="18" charset="0"/>
              </a:rPr>
              <a:t>   (chapters </a:t>
            </a:r>
            <a:r>
              <a:rPr lang="en-US" sz="1170" u="sng" dirty="0">
                <a:solidFill>
                  <a:srgbClr val="488DCD"/>
                </a:solidFill>
                <a:highlight>
                  <a:srgbClr val="FFFF00"/>
                </a:highlight>
                <a:latin typeface="inherit"/>
                <a:ea typeface="Times New Roman" panose="02020603050405020304" pitchFamily="18" charset="0"/>
                <a:cs typeface="Tahoma" panose="020B0604030504040204" pitchFamily="34" charset="0"/>
              </a:rPr>
              <a:t>11—25)</a:t>
            </a:r>
            <a:endParaRPr lang="en-US" sz="1333" dirty="0">
              <a:highlight>
                <a:srgbClr val="FFFF00"/>
              </a:highlight>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a:t>
            </a:r>
            <a:r>
              <a:rPr lang="en-US" sz="1170" dirty="0">
                <a:solidFill>
                  <a:srgbClr val="222222"/>
                </a:solidFill>
                <a:highlight>
                  <a:srgbClr val="FFFF00"/>
                </a:highlight>
                <a:latin typeface="Tahoma" panose="020B0604030504040204" pitchFamily="34" charset="0"/>
                <a:ea typeface="Times New Roman" panose="02020603050405020304" pitchFamily="18" charset="0"/>
              </a:rPr>
              <a:t>1. The cycle of rebellion, atonement, and death   (chapters </a:t>
            </a:r>
            <a:r>
              <a:rPr lang="en-US" sz="1170" u="sng" dirty="0">
                <a:solidFill>
                  <a:srgbClr val="488DCD"/>
                </a:solidFill>
                <a:highlight>
                  <a:srgbClr val="FFFF00"/>
                </a:highlight>
                <a:latin typeface="inherit"/>
                <a:ea typeface="Times New Roman" panose="02020603050405020304" pitchFamily="18" charset="0"/>
                <a:cs typeface="Tahoma" panose="020B0604030504040204" pitchFamily="34" charset="0"/>
              </a:rPr>
              <a:t>11—20)</a:t>
            </a:r>
            <a:endParaRPr lang="en-US" sz="1333" dirty="0">
              <a:highlight>
                <a:srgbClr val="FFFF00"/>
              </a:highlight>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a:t>
            </a:r>
            <a:r>
              <a:rPr lang="en-US" sz="1170" dirty="0">
                <a:solidFill>
                  <a:srgbClr val="222222"/>
                </a:solidFill>
                <a:highlight>
                  <a:srgbClr val="FFFF00"/>
                </a:highlight>
                <a:latin typeface="Tahoma" panose="020B0604030504040204" pitchFamily="34" charset="0"/>
                <a:ea typeface="Times New Roman" panose="02020603050405020304" pitchFamily="18" charset="0"/>
              </a:rPr>
              <a:t>2. The climax of rebellion, hope, and the end of dying   (chapters </a:t>
            </a:r>
            <a:r>
              <a:rPr lang="en-US" sz="1170" u="sng" dirty="0">
                <a:solidFill>
                  <a:srgbClr val="488DCD"/>
                </a:solidFill>
                <a:highlight>
                  <a:srgbClr val="FFFF00"/>
                </a:highlight>
                <a:latin typeface="inherit"/>
                <a:ea typeface="Times New Roman" panose="02020603050405020304" pitchFamily="18" charset="0"/>
                <a:cs typeface="Tahoma" panose="020B0604030504040204" pitchFamily="34" charset="0"/>
              </a:rPr>
              <a:t>21—25)</a:t>
            </a:r>
            <a:endParaRPr lang="en-US" sz="1333" dirty="0">
              <a:highlight>
                <a:srgbClr val="FFFF00"/>
              </a:highlight>
              <a:latin typeface="Times New Roman" panose="02020603050405020304" pitchFamily="18" charset="0"/>
              <a:ea typeface="Times New Roman" panose="02020603050405020304" pitchFamily="18" charset="0"/>
            </a:endParaRPr>
          </a:p>
          <a:p>
            <a:pPr fontAlgn="base">
              <a:lnSpc>
                <a:spcPts val="2400"/>
              </a:lnSpc>
            </a:pPr>
            <a:r>
              <a:rPr lang="en-US" sz="1170" b="1" dirty="0">
                <a:solidFill>
                  <a:srgbClr val="222222"/>
                </a:solidFill>
                <a:latin typeface="Tahoma" panose="020B0604030504040204" pitchFamily="34" charset="0"/>
                <a:ea typeface="Times New Roman" panose="02020603050405020304" pitchFamily="18" charset="0"/>
              </a:rPr>
              <a:t>II.</a:t>
            </a:r>
            <a:r>
              <a:rPr lang="en-US" sz="1170" dirty="0">
                <a:solidFill>
                  <a:srgbClr val="222222"/>
                </a:solidFill>
                <a:latin typeface="Tahoma" panose="020B0604030504040204" pitchFamily="34" charset="0"/>
                <a:ea typeface="Times New Roman" panose="02020603050405020304" pitchFamily="18" charset="0"/>
              </a:rPr>
              <a:t> </a:t>
            </a:r>
            <a:r>
              <a:rPr lang="en-US" sz="1170" b="1" dirty="0">
                <a:solidFill>
                  <a:srgbClr val="222222"/>
                </a:solidFill>
                <a:latin typeface="Tahoma" panose="020B0604030504040204" pitchFamily="34" charset="0"/>
                <a:ea typeface="Times New Roman" panose="02020603050405020304" pitchFamily="18" charset="0"/>
              </a:rPr>
              <a:t>Prospects of the younger generation in the land</a:t>
            </a:r>
            <a:r>
              <a:rPr lang="en-US" sz="1170" dirty="0">
                <a:solidFill>
                  <a:srgbClr val="222222"/>
                </a:solidFill>
                <a:latin typeface="Tahoma" panose="020B0604030504040204" pitchFamily="34" charset="0"/>
                <a:ea typeface="Times New Roman" panose="02020603050405020304" pitchFamily="18" charset="0"/>
              </a:rPr>
              <a:t>   </a:t>
            </a:r>
            <a:r>
              <a:rPr lang="en-US" sz="1170" b="1" dirty="0">
                <a:solidFill>
                  <a:srgbClr val="222222"/>
                </a:solidFill>
                <a:latin typeface="Tahoma" panose="020B0604030504040204" pitchFamily="34" charset="0"/>
                <a:ea typeface="Times New Roman" panose="02020603050405020304" pitchFamily="18" charset="0"/>
              </a:rPr>
              <a:t>(chapters </a:t>
            </a:r>
            <a:r>
              <a:rPr lang="en-US" sz="1170" b="1" u="sng" dirty="0">
                <a:solidFill>
                  <a:srgbClr val="488DCD"/>
                </a:solidFill>
                <a:latin typeface="inherit"/>
                <a:ea typeface="Times New Roman" panose="02020603050405020304" pitchFamily="18" charset="0"/>
                <a:cs typeface="Tahoma" panose="020B0604030504040204" pitchFamily="34" charset="0"/>
              </a:rPr>
              <a:t>26—36)</a:t>
            </a:r>
            <a:endParaRPr lang="en-US" sz="1333" b="1"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A. </a:t>
            </a:r>
            <a:r>
              <a:rPr lang="en-US" sz="1170" u="sng" dirty="0">
                <a:solidFill>
                  <a:srgbClr val="222222"/>
                </a:solidFill>
                <a:latin typeface="Tahoma" panose="020B0604030504040204" pitchFamily="34" charset="0"/>
                <a:ea typeface="Times New Roman" panose="02020603050405020304" pitchFamily="18" charset="0"/>
              </a:rPr>
              <a:t>Preparations for entering the Promised Land from the east</a:t>
            </a:r>
            <a:r>
              <a:rPr lang="en-US" sz="1170" dirty="0">
                <a:solidFill>
                  <a:srgbClr val="222222"/>
                </a:solidFill>
                <a:latin typeface="Tahoma" panose="020B0604030504040204" pitchFamily="34" charset="0"/>
                <a:ea typeface="Times New Roman" panose="02020603050405020304" pitchFamily="18" charset="0"/>
              </a:rPr>
              <a:t>   (chapters </a:t>
            </a:r>
            <a:r>
              <a:rPr lang="en-US" sz="1170" u="sng" dirty="0">
                <a:solidFill>
                  <a:srgbClr val="488DCD"/>
                </a:solidFill>
                <a:latin typeface="inherit"/>
                <a:ea typeface="Times New Roman" panose="02020603050405020304" pitchFamily="18" charset="0"/>
                <a:cs typeface="Tahoma" panose="020B0604030504040204" pitchFamily="34" charset="0"/>
              </a:rPr>
              <a:t>26—32)</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1. The second census   (chapter </a:t>
            </a:r>
            <a:r>
              <a:rPr lang="en-US" sz="1170" u="sng" dirty="0">
                <a:solidFill>
                  <a:srgbClr val="488DCD"/>
                </a:solidFill>
                <a:latin typeface="inherit"/>
                <a:ea typeface="Times New Roman" panose="02020603050405020304" pitchFamily="18" charset="0"/>
                <a:cs typeface="Tahoma" panose="020B0604030504040204" pitchFamily="34" charset="0"/>
              </a:rPr>
              <a:t>26)</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2. Provisions and commands to observe in preparation for entering the land   (chapters </a:t>
            </a:r>
            <a:r>
              <a:rPr lang="en-US" sz="1170" u="sng" dirty="0">
                <a:solidFill>
                  <a:srgbClr val="488DCD"/>
                </a:solidFill>
                <a:latin typeface="inherit"/>
                <a:ea typeface="Times New Roman" panose="02020603050405020304" pitchFamily="18" charset="0"/>
                <a:cs typeface="Tahoma" panose="020B0604030504040204" pitchFamily="34" charset="0"/>
              </a:rPr>
              <a:t>27—30)</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3. Reprisal against Midian and the settlement of the </a:t>
            </a:r>
            <a:r>
              <a:rPr lang="en-US" sz="1170" dirty="0" err="1">
                <a:solidFill>
                  <a:srgbClr val="222222"/>
                </a:solidFill>
                <a:latin typeface="Tahoma" panose="020B0604030504040204" pitchFamily="34" charset="0"/>
                <a:ea typeface="Times New Roman" panose="02020603050405020304" pitchFamily="18" charset="0"/>
              </a:rPr>
              <a:t>Transjordanian</a:t>
            </a:r>
            <a:r>
              <a:rPr lang="en-US" sz="1170" dirty="0">
                <a:solidFill>
                  <a:srgbClr val="222222"/>
                </a:solidFill>
                <a:latin typeface="Tahoma" panose="020B0604030504040204" pitchFamily="34" charset="0"/>
                <a:ea typeface="Times New Roman" panose="02020603050405020304" pitchFamily="18" charset="0"/>
              </a:rPr>
              <a:t> tribes   (chapters </a:t>
            </a:r>
            <a:r>
              <a:rPr lang="en-US" sz="1170" u="sng" dirty="0">
                <a:solidFill>
                  <a:srgbClr val="488DCD"/>
                </a:solidFill>
                <a:latin typeface="inherit"/>
                <a:ea typeface="Times New Roman" panose="02020603050405020304" pitchFamily="18" charset="0"/>
                <a:cs typeface="Tahoma" panose="020B0604030504040204" pitchFamily="34" charset="0"/>
              </a:rPr>
              <a:t>31—32)</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B. </a:t>
            </a:r>
            <a:r>
              <a:rPr lang="en-US" sz="1170" u="sng" dirty="0">
                <a:solidFill>
                  <a:srgbClr val="222222"/>
                </a:solidFill>
                <a:latin typeface="Tahoma" panose="020B0604030504040204" pitchFamily="34" charset="0"/>
                <a:ea typeface="Times New Roman" panose="02020603050405020304" pitchFamily="18" charset="0"/>
              </a:rPr>
              <a:t>Warning and encouragement of the younger generation</a:t>
            </a:r>
            <a:r>
              <a:rPr lang="en-US" sz="1170" dirty="0">
                <a:solidFill>
                  <a:srgbClr val="222222"/>
                </a:solidFill>
                <a:latin typeface="Tahoma" panose="020B0604030504040204" pitchFamily="34" charset="0"/>
                <a:ea typeface="Times New Roman" panose="02020603050405020304" pitchFamily="18" charset="0"/>
              </a:rPr>
              <a:t>   (chapters </a:t>
            </a:r>
            <a:r>
              <a:rPr lang="en-US" sz="1170" u="sng" dirty="0">
                <a:solidFill>
                  <a:srgbClr val="488DCD"/>
                </a:solidFill>
                <a:latin typeface="inherit"/>
                <a:ea typeface="Times New Roman" panose="02020603050405020304" pitchFamily="18" charset="0"/>
                <a:cs typeface="Tahoma" panose="020B0604030504040204" pitchFamily="34" charset="0"/>
              </a:rPr>
              <a:t>33—36)</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1. Review of the journey from Egypt   (chapter </a:t>
            </a:r>
            <a:r>
              <a:rPr lang="en-US" sz="1170" u="sng" dirty="0">
                <a:solidFill>
                  <a:srgbClr val="488DCD"/>
                </a:solidFill>
                <a:latin typeface="inherit"/>
                <a:ea typeface="Times New Roman" panose="02020603050405020304" pitchFamily="18" charset="0"/>
                <a:cs typeface="Tahoma" panose="020B0604030504040204" pitchFamily="34" charset="0"/>
              </a:rPr>
              <a:t>33:1-49)</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2. Anticipation of the Promised Land   (chapters </a:t>
            </a:r>
            <a:r>
              <a:rPr lang="en-US" sz="1170" u="sng" dirty="0">
                <a:solidFill>
                  <a:srgbClr val="488DCD"/>
                </a:solidFill>
                <a:latin typeface="inherit"/>
                <a:ea typeface="Times New Roman" panose="02020603050405020304" pitchFamily="18" charset="0"/>
                <a:cs typeface="Tahoma" panose="020B0604030504040204" pitchFamily="34" charset="0"/>
              </a:rPr>
              <a:t>33:50—36:13)</a:t>
            </a:r>
            <a:endParaRPr lang="en-US" sz="1333"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47988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89E9C8-EC93-4B3E-A89B-323734243BCC}"/>
              </a:ext>
            </a:extLst>
          </p:cNvPr>
          <p:cNvPicPr>
            <a:picLocks noChangeAspect="1"/>
          </p:cNvPicPr>
          <p:nvPr/>
        </p:nvPicPr>
        <p:blipFill>
          <a:blip r:embed="rId4"/>
          <a:stretch>
            <a:fillRect/>
          </a:stretch>
        </p:blipFill>
        <p:spPr>
          <a:xfrm>
            <a:off x="0" y="0"/>
            <a:ext cx="9143999" cy="5715000"/>
          </a:xfrm>
          <a:prstGeom prst="rect">
            <a:avLst/>
          </a:prstGeom>
        </p:spPr>
      </p:pic>
    </p:spTree>
    <p:extLst>
      <p:ext uri="{BB962C8B-B14F-4D97-AF65-F5344CB8AC3E}">
        <p14:creationId xmlns:p14="http://schemas.microsoft.com/office/powerpoint/2010/main" val="3819264336"/>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89E9C8-EC93-4B3E-A89B-323734243BCC}"/>
              </a:ext>
            </a:extLst>
          </p:cNvPr>
          <p:cNvPicPr>
            <a:picLocks noChangeAspect="1"/>
          </p:cNvPicPr>
          <p:nvPr/>
        </p:nvPicPr>
        <p:blipFill>
          <a:blip r:embed="rId3"/>
          <a:stretch>
            <a:fillRect/>
          </a:stretch>
        </p:blipFill>
        <p:spPr>
          <a:xfrm>
            <a:off x="0" y="0"/>
            <a:ext cx="9143999" cy="5715000"/>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168E7B8-EE68-4FF8-AD89-4EA273A7AB45}"/>
                  </a:ext>
                </a:extLst>
              </p14:cNvPr>
              <p14:cNvContentPartPr/>
              <p14:nvPr/>
            </p14:nvContentPartPr>
            <p14:xfrm>
              <a:off x="1590632" y="1738763"/>
              <a:ext cx="5276736" cy="3609072"/>
            </p14:xfrm>
          </p:contentPart>
        </mc:Choice>
        <mc:Fallback>
          <p:pic>
            <p:nvPicPr>
              <p:cNvPr id="2" name="Ink 1">
                <a:extLst>
                  <a:ext uri="{FF2B5EF4-FFF2-40B4-BE49-F238E27FC236}">
                    <a16:creationId xmlns:a16="http://schemas.microsoft.com/office/drawing/2014/main" id="{7168E7B8-EE68-4FF8-AD89-4EA273A7AB45}"/>
                  </a:ext>
                </a:extLst>
              </p:cNvPr>
              <p:cNvPicPr/>
              <p:nvPr/>
            </p:nvPicPr>
            <p:blipFill>
              <a:blip r:embed="rId5"/>
              <a:stretch>
                <a:fillRect/>
              </a:stretch>
            </p:blipFill>
            <p:spPr>
              <a:xfrm>
                <a:off x="1554635" y="1666769"/>
                <a:ext cx="5348369" cy="3752701"/>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EF6D4291-7E30-465E-88D1-38D945E5B2D9}"/>
                  </a:ext>
                </a:extLst>
              </p14:cNvPr>
              <p14:cNvContentPartPr/>
              <p14:nvPr/>
            </p14:nvContentPartPr>
            <p14:xfrm>
              <a:off x="3635144" y="1398203"/>
              <a:ext cx="1789488" cy="67968"/>
            </p14:xfrm>
          </p:contentPart>
        </mc:Choice>
        <mc:Fallback>
          <p:pic>
            <p:nvPicPr>
              <p:cNvPr id="4" name="Ink 3">
                <a:extLst>
                  <a:ext uri="{FF2B5EF4-FFF2-40B4-BE49-F238E27FC236}">
                    <a16:creationId xmlns:a16="http://schemas.microsoft.com/office/drawing/2014/main" id="{EF6D4291-7E30-465E-88D1-38D945E5B2D9}"/>
                  </a:ext>
                </a:extLst>
              </p:cNvPr>
              <p:cNvPicPr/>
              <p:nvPr/>
            </p:nvPicPr>
            <p:blipFill>
              <a:blip r:embed="rId7"/>
              <a:stretch>
                <a:fillRect/>
              </a:stretch>
            </p:blipFill>
            <p:spPr>
              <a:xfrm>
                <a:off x="3613545" y="1355276"/>
                <a:ext cx="1832326" cy="153465"/>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0F6E5CC3-4AD5-477A-9BE9-9D70C5B76282}"/>
                  </a:ext>
                </a:extLst>
              </p14:cNvPr>
              <p14:cNvContentPartPr/>
              <p14:nvPr/>
            </p14:nvContentPartPr>
            <p14:xfrm>
              <a:off x="3824072" y="1523051"/>
              <a:ext cx="1442736" cy="122400"/>
            </p14:xfrm>
          </p:contentPart>
        </mc:Choice>
        <mc:Fallback>
          <p:pic>
            <p:nvPicPr>
              <p:cNvPr id="5" name="Ink 4">
                <a:extLst>
                  <a:ext uri="{FF2B5EF4-FFF2-40B4-BE49-F238E27FC236}">
                    <a16:creationId xmlns:a16="http://schemas.microsoft.com/office/drawing/2014/main" id="{0F6E5CC3-4AD5-477A-9BE9-9D70C5B76282}"/>
                  </a:ext>
                </a:extLst>
              </p:cNvPr>
              <p:cNvPicPr/>
              <p:nvPr/>
            </p:nvPicPr>
            <p:blipFill>
              <a:blip r:embed="rId9"/>
              <a:stretch>
                <a:fillRect/>
              </a:stretch>
            </p:blipFill>
            <p:spPr>
              <a:xfrm>
                <a:off x="3802480" y="1479851"/>
                <a:ext cx="1485561"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Ink 5">
                <a:extLst>
                  <a:ext uri="{FF2B5EF4-FFF2-40B4-BE49-F238E27FC236}">
                    <a16:creationId xmlns:a16="http://schemas.microsoft.com/office/drawing/2014/main" id="{EC926417-5286-4593-B6EE-EC1C10F09010}"/>
                  </a:ext>
                </a:extLst>
              </p14:cNvPr>
              <p14:cNvContentPartPr/>
              <p14:nvPr/>
            </p14:nvContentPartPr>
            <p14:xfrm>
              <a:off x="-694792" y="1438811"/>
              <a:ext cx="144" cy="144"/>
            </p14:xfrm>
          </p:contentPart>
        </mc:Choice>
        <mc:Fallback>
          <p:pic>
            <p:nvPicPr>
              <p:cNvPr id="6" name="Ink 5">
                <a:extLst>
                  <a:ext uri="{FF2B5EF4-FFF2-40B4-BE49-F238E27FC236}">
                    <a16:creationId xmlns:a16="http://schemas.microsoft.com/office/drawing/2014/main" id="{EC926417-5286-4593-B6EE-EC1C10F09010}"/>
                  </a:ext>
                </a:extLst>
              </p:cNvPr>
              <p:cNvPicPr/>
              <p:nvPr/>
            </p:nvPicPr>
            <p:blipFill>
              <a:blip r:embed="rId11"/>
              <a:stretch>
                <a:fillRect/>
              </a:stretch>
            </p:blipFill>
            <p:spPr>
              <a:xfrm>
                <a:off x="-703432" y="1421531"/>
                <a:ext cx="17280" cy="34560"/>
              </a:xfrm>
              <a:prstGeom prst="rect">
                <a:avLst/>
              </a:prstGeom>
            </p:spPr>
          </p:pic>
        </mc:Fallback>
      </mc:AlternateContent>
    </p:spTree>
    <p:extLst>
      <p:ext uri="{BB962C8B-B14F-4D97-AF65-F5344CB8AC3E}">
        <p14:creationId xmlns:p14="http://schemas.microsoft.com/office/powerpoint/2010/main" val="3482697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71AB5-396A-4119-96B5-52448C3E3108}"/>
              </a:ext>
            </a:extLst>
          </p:cNvPr>
          <p:cNvSpPr/>
          <p:nvPr/>
        </p:nvSpPr>
        <p:spPr>
          <a:xfrm>
            <a:off x="1465729" y="36915"/>
            <a:ext cx="7566212" cy="2400657"/>
          </a:xfrm>
          <a:prstGeom prst="rect">
            <a:avLst/>
          </a:prstGeom>
        </p:spPr>
        <p:txBody>
          <a:bodyPr wrap="square">
            <a:spAutoFit/>
          </a:bodyPr>
          <a:lstStyle/>
          <a:p>
            <a:r>
              <a:rPr lang="en-US" sz="2400" b="1" dirty="0">
                <a:solidFill>
                  <a:srgbClr val="3A474A"/>
                </a:solidFill>
                <a:latin typeface="museo-sans"/>
              </a:rPr>
              <a:t>Seven Rebellions   </a:t>
            </a:r>
            <a:r>
              <a:rPr lang="en-US" i="1" dirty="0">
                <a:solidFill>
                  <a:srgbClr val="3A474A"/>
                </a:solidFill>
                <a:latin typeface="museo-sans"/>
              </a:rPr>
              <a:t>Timothy Mackie &amp; Life Application Bible</a:t>
            </a:r>
          </a:p>
          <a:p>
            <a:endParaRPr lang="en-US" dirty="0">
              <a:solidFill>
                <a:srgbClr val="3A474A"/>
              </a:solidFill>
              <a:latin typeface="museo-sans"/>
            </a:endParaRPr>
          </a:p>
          <a:p>
            <a:endParaRPr lang="en-US" dirty="0">
              <a:solidFill>
                <a:srgbClr val="3A474A"/>
              </a:solidFill>
              <a:latin typeface="museo-sans"/>
            </a:endParaRPr>
          </a:p>
          <a:p>
            <a:endParaRPr lang="en-US" dirty="0">
              <a:solidFill>
                <a:srgbClr val="3A474A"/>
              </a:solidFill>
              <a:latin typeface="museo-sans"/>
            </a:endParaRPr>
          </a:p>
          <a:p>
            <a:endParaRPr lang="en-US" dirty="0">
              <a:solidFill>
                <a:srgbClr val="3A474A"/>
              </a:solidFill>
              <a:latin typeface="museo-sans"/>
            </a:endParaRPr>
          </a:p>
          <a:p>
            <a:endParaRPr lang="en-US" dirty="0">
              <a:solidFill>
                <a:srgbClr val="3A474A"/>
              </a:solidFill>
              <a:latin typeface="museo-sans"/>
            </a:endParaRPr>
          </a:p>
          <a:p>
            <a:endParaRPr lang="en-US" dirty="0">
              <a:solidFill>
                <a:srgbClr val="3A474A"/>
              </a:solidFill>
              <a:latin typeface="museo-sans"/>
            </a:endParaRPr>
          </a:p>
          <a:p>
            <a:endParaRPr lang="en-US" dirty="0">
              <a:solidFill>
                <a:srgbClr val="3A474A"/>
              </a:solidFill>
              <a:latin typeface="museo-sans"/>
            </a:endParaRPr>
          </a:p>
        </p:txBody>
      </p:sp>
    </p:spTree>
    <p:extLst>
      <p:ext uri="{BB962C8B-B14F-4D97-AF65-F5344CB8AC3E}">
        <p14:creationId xmlns:p14="http://schemas.microsoft.com/office/powerpoint/2010/main" val="2400030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71AB5-396A-4119-96B5-52448C3E3108}"/>
              </a:ext>
            </a:extLst>
          </p:cNvPr>
          <p:cNvSpPr/>
          <p:nvPr/>
        </p:nvSpPr>
        <p:spPr>
          <a:xfrm>
            <a:off x="1465729" y="36915"/>
            <a:ext cx="7566212" cy="2954655"/>
          </a:xfrm>
          <a:prstGeom prst="rect">
            <a:avLst/>
          </a:prstGeom>
        </p:spPr>
        <p:txBody>
          <a:bodyPr wrap="square">
            <a:spAutoFit/>
          </a:bodyPr>
          <a:lstStyle/>
          <a:p>
            <a:r>
              <a:rPr lang="en-US" sz="2400" b="1" dirty="0">
                <a:solidFill>
                  <a:srgbClr val="3A474A"/>
                </a:solidFill>
                <a:latin typeface="museo-sans"/>
              </a:rPr>
              <a:t>Seven Rebellions   </a:t>
            </a:r>
            <a:r>
              <a:rPr lang="en-US" i="1" dirty="0">
                <a:solidFill>
                  <a:srgbClr val="3A474A"/>
                </a:solidFill>
                <a:latin typeface="museo-sans"/>
              </a:rPr>
              <a:t>Timothy Mackie &amp; Life Application Bible</a:t>
            </a:r>
          </a:p>
          <a:p>
            <a:endParaRPr lang="en-US" dirty="0">
              <a:solidFill>
                <a:srgbClr val="3A474A"/>
              </a:solidFill>
              <a:latin typeface="museo-sans"/>
            </a:endParaRPr>
          </a:p>
          <a:p>
            <a:pPr>
              <a:buFont typeface="+mj-lt"/>
              <a:buAutoNum type="arabicPeriod"/>
            </a:pPr>
            <a:r>
              <a:rPr lang="en-US" dirty="0">
                <a:solidFill>
                  <a:srgbClr val="3A474A"/>
                </a:solidFill>
                <a:latin typeface="museo-sans"/>
              </a:rPr>
              <a:t> “And the people </a:t>
            </a:r>
            <a:r>
              <a:rPr lang="en-US" b="1" dirty="0">
                <a:solidFill>
                  <a:srgbClr val="3A474A"/>
                </a:solidFill>
                <a:latin typeface="museo-sans"/>
              </a:rPr>
              <a:t>complained </a:t>
            </a:r>
            <a:r>
              <a:rPr lang="en-US" dirty="0">
                <a:solidFill>
                  <a:srgbClr val="3A474A"/>
                </a:solidFill>
                <a:latin typeface="museo-sans"/>
              </a:rPr>
              <a:t>about their hardships.” (11:1) “And the rabble among them had </a:t>
            </a:r>
            <a:r>
              <a:rPr lang="en-US" b="1" dirty="0">
                <a:solidFill>
                  <a:srgbClr val="3A474A"/>
                </a:solidFill>
                <a:latin typeface="museo-sans"/>
              </a:rPr>
              <a:t>greedy desires</a:t>
            </a:r>
            <a:r>
              <a:rPr lang="en-US" dirty="0">
                <a:solidFill>
                  <a:srgbClr val="3A474A"/>
                </a:solidFill>
                <a:latin typeface="museo-sans"/>
              </a:rPr>
              <a:t>… and said ‘Who will give us meat?!’” (11:4)</a:t>
            </a:r>
          </a:p>
          <a:p>
            <a:endParaRPr lang="en-US" dirty="0">
              <a:solidFill>
                <a:srgbClr val="3A474A"/>
              </a:solidFill>
              <a:latin typeface="museo-sans"/>
            </a:endParaRPr>
          </a:p>
          <a:p>
            <a:endParaRPr lang="en-US" dirty="0">
              <a:solidFill>
                <a:srgbClr val="3A474A"/>
              </a:solidFill>
              <a:latin typeface="museo-sans"/>
            </a:endParaRPr>
          </a:p>
          <a:p>
            <a:endParaRPr lang="en-US" dirty="0">
              <a:solidFill>
                <a:srgbClr val="3A474A"/>
              </a:solidFill>
              <a:latin typeface="museo-sans"/>
            </a:endParaRPr>
          </a:p>
          <a:p>
            <a:endParaRPr lang="en-US" dirty="0">
              <a:solidFill>
                <a:srgbClr val="3A474A"/>
              </a:solidFill>
              <a:latin typeface="museo-sans"/>
            </a:endParaRPr>
          </a:p>
          <a:p>
            <a:endParaRPr lang="en-US" dirty="0">
              <a:solidFill>
                <a:srgbClr val="3A474A"/>
              </a:solidFill>
              <a:latin typeface="museo-sans"/>
            </a:endParaRPr>
          </a:p>
          <a:p>
            <a:endParaRPr lang="en-US" dirty="0">
              <a:solidFill>
                <a:srgbClr val="3A474A"/>
              </a:solidFill>
              <a:latin typeface="museo-sans"/>
            </a:endParaRPr>
          </a:p>
        </p:txBody>
      </p:sp>
    </p:spTree>
    <p:extLst>
      <p:ext uri="{BB962C8B-B14F-4D97-AF65-F5344CB8AC3E}">
        <p14:creationId xmlns:p14="http://schemas.microsoft.com/office/powerpoint/2010/main" val="234457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71AB5-396A-4119-96B5-52448C3E3108}"/>
              </a:ext>
            </a:extLst>
          </p:cNvPr>
          <p:cNvSpPr/>
          <p:nvPr/>
        </p:nvSpPr>
        <p:spPr>
          <a:xfrm>
            <a:off x="1465729" y="36915"/>
            <a:ext cx="7566212" cy="3231654"/>
          </a:xfrm>
          <a:prstGeom prst="rect">
            <a:avLst/>
          </a:prstGeom>
        </p:spPr>
        <p:txBody>
          <a:bodyPr wrap="square">
            <a:spAutoFit/>
          </a:bodyPr>
          <a:lstStyle/>
          <a:p>
            <a:r>
              <a:rPr lang="en-US" sz="2400" b="1" dirty="0">
                <a:solidFill>
                  <a:srgbClr val="3A474A"/>
                </a:solidFill>
                <a:latin typeface="museo-sans"/>
              </a:rPr>
              <a:t>Seven Rebellions   </a:t>
            </a:r>
            <a:endParaRPr lang="en-US" i="1" dirty="0">
              <a:solidFill>
                <a:srgbClr val="3A474A"/>
              </a:solidFill>
              <a:latin typeface="museo-sans"/>
            </a:endParaRPr>
          </a:p>
          <a:p>
            <a:endParaRPr lang="en-US" dirty="0">
              <a:solidFill>
                <a:srgbClr val="3A474A"/>
              </a:solidFill>
              <a:latin typeface="museo-sans"/>
            </a:endParaRPr>
          </a:p>
          <a:p>
            <a:pPr>
              <a:buFont typeface="+mj-lt"/>
              <a:buAutoNum type="arabicPeriod"/>
            </a:pPr>
            <a:r>
              <a:rPr lang="en-US" dirty="0">
                <a:solidFill>
                  <a:srgbClr val="3A474A"/>
                </a:solidFill>
                <a:latin typeface="museo-sans"/>
              </a:rPr>
              <a:t> “And the people </a:t>
            </a:r>
            <a:r>
              <a:rPr lang="en-US" b="1" dirty="0">
                <a:solidFill>
                  <a:srgbClr val="3A474A"/>
                </a:solidFill>
                <a:latin typeface="museo-sans"/>
              </a:rPr>
              <a:t>complained </a:t>
            </a:r>
            <a:r>
              <a:rPr lang="en-US" dirty="0">
                <a:solidFill>
                  <a:srgbClr val="3A474A"/>
                </a:solidFill>
                <a:latin typeface="museo-sans"/>
              </a:rPr>
              <a:t>about their hardships.” (11:1) “And the rabble among them had </a:t>
            </a:r>
            <a:r>
              <a:rPr lang="en-US" b="1" dirty="0">
                <a:solidFill>
                  <a:srgbClr val="3A474A"/>
                </a:solidFill>
                <a:latin typeface="museo-sans"/>
              </a:rPr>
              <a:t>greedy desires</a:t>
            </a:r>
            <a:r>
              <a:rPr lang="en-US" dirty="0">
                <a:solidFill>
                  <a:srgbClr val="3A474A"/>
                </a:solidFill>
                <a:latin typeface="museo-sans"/>
              </a:rPr>
              <a:t>… and said ‘Who will give us meat?!’” (11:4)</a:t>
            </a:r>
          </a:p>
          <a:p>
            <a:endParaRPr lang="en-US" dirty="0">
              <a:solidFill>
                <a:srgbClr val="3A474A"/>
              </a:solidFill>
              <a:latin typeface="museo-sans"/>
            </a:endParaRPr>
          </a:p>
          <a:p>
            <a:r>
              <a:rPr lang="en-US" dirty="0">
                <a:solidFill>
                  <a:srgbClr val="3A474A"/>
                </a:solidFill>
                <a:latin typeface="museo-sans"/>
              </a:rPr>
              <a:t>2. “And Miriam and Aaron </a:t>
            </a:r>
            <a:r>
              <a:rPr lang="en-US" b="1" dirty="0">
                <a:solidFill>
                  <a:srgbClr val="3A474A"/>
                </a:solidFill>
                <a:latin typeface="museo-sans"/>
              </a:rPr>
              <a:t>spoke against</a:t>
            </a:r>
            <a:r>
              <a:rPr lang="en-US" dirty="0">
                <a:solidFill>
                  <a:srgbClr val="3A474A"/>
                </a:solidFill>
                <a:latin typeface="museo-sans"/>
              </a:rPr>
              <a:t> Moses.” (12:1)</a:t>
            </a:r>
          </a:p>
          <a:p>
            <a:endParaRPr lang="en-US" dirty="0">
              <a:solidFill>
                <a:srgbClr val="3A474A"/>
              </a:solidFill>
              <a:latin typeface="museo-sans"/>
            </a:endParaRPr>
          </a:p>
          <a:p>
            <a:endParaRPr lang="en-US" dirty="0">
              <a:solidFill>
                <a:srgbClr val="3A474A"/>
              </a:solidFill>
              <a:latin typeface="museo-sans"/>
            </a:endParaRPr>
          </a:p>
          <a:p>
            <a:endParaRPr lang="en-US" dirty="0">
              <a:solidFill>
                <a:srgbClr val="3A474A"/>
              </a:solidFill>
              <a:latin typeface="museo-sans"/>
            </a:endParaRPr>
          </a:p>
          <a:p>
            <a:endParaRPr lang="en-US" dirty="0">
              <a:solidFill>
                <a:srgbClr val="3A474A"/>
              </a:solidFill>
              <a:latin typeface="museo-sans"/>
            </a:endParaRPr>
          </a:p>
          <a:p>
            <a:endParaRPr lang="en-US" dirty="0">
              <a:solidFill>
                <a:srgbClr val="3A474A"/>
              </a:solidFill>
              <a:latin typeface="museo-sans"/>
            </a:endParaRPr>
          </a:p>
        </p:txBody>
      </p:sp>
    </p:spTree>
    <p:extLst>
      <p:ext uri="{BB962C8B-B14F-4D97-AF65-F5344CB8AC3E}">
        <p14:creationId xmlns:p14="http://schemas.microsoft.com/office/powerpoint/2010/main" val="2077085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24B5E2-A3DD-4253-8656-7225701D354C}"/>
              </a:ext>
            </a:extLst>
          </p:cNvPr>
          <p:cNvSpPr/>
          <p:nvPr/>
        </p:nvSpPr>
        <p:spPr>
          <a:xfrm>
            <a:off x="1506817" y="88792"/>
            <a:ext cx="8512736" cy="502766"/>
          </a:xfrm>
          <a:prstGeom prst="rect">
            <a:avLst/>
          </a:prstGeom>
        </p:spPr>
        <p:txBody>
          <a:bodyPr wrap="square">
            <a:spAutoFit/>
          </a:bodyPr>
          <a:lstStyle/>
          <a:p>
            <a:pPr fontAlgn="base">
              <a:spcAft>
                <a:spcPts val="1250"/>
              </a:spcAft>
            </a:pPr>
            <a:r>
              <a:rPr lang="en-US" sz="2667" b="1" dirty="0">
                <a:solidFill>
                  <a:srgbClr val="222222"/>
                </a:solidFill>
                <a:latin typeface="Georgia" panose="02040502050405020303" pitchFamily="18" charset="0"/>
                <a:ea typeface="Times New Roman" panose="02020603050405020304" pitchFamily="18" charset="0"/>
              </a:rPr>
              <a:t> Outline of the Book of Numbers </a:t>
            </a:r>
            <a:r>
              <a:rPr lang="en-US" sz="1100" i="1" dirty="0">
                <a:solidFill>
                  <a:srgbClr val="222222"/>
                </a:solidFill>
                <a:latin typeface="Georgia" panose="02040502050405020303" pitchFamily="18" charset="0"/>
                <a:ea typeface="Times New Roman" panose="02020603050405020304" pitchFamily="18" charset="0"/>
              </a:rPr>
              <a:t>by Thomas Constable</a:t>
            </a:r>
            <a:endParaRPr lang="en-US" sz="1100" b="1" i="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80043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71AB5-396A-4119-96B5-52448C3E3108}"/>
              </a:ext>
            </a:extLst>
          </p:cNvPr>
          <p:cNvSpPr/>
          <p:nvPr/>
        </p:nvSpPr>
        <p:spPr>
          <a:xfrm>
            <a:off x="1465729" y="36915"/>
            <a:ext cx="7566212" cy="3785652"/>
          </a:xfrm>
          <a:prstGeom prst="rect">
            <a:avLst/>
          </a:prstGeom>
        </p:spPr>
        <p:txBody>
          <a:bodyPr wrap="square">
            <a:spAutoFit/>
          </a:bodyPr>
          <a:lstStyle/>
          <a:p>
            <a:r>
              <a:rPr lang="en-US" sz="2400" b="1" dirty="0">
                <a:solidFill>
                  <a:srgbClr val="3A474A"/>
                </a:solidFill>
                <a:latin typeface="museo-sans"/>
              </a:rPr>
              <a:t>Seven Rebellions   </a:t>
            </a:r>
            <a:endParaRPr lang="en-US" i="1" dirty="0">
              <a:solidFill>
                <a:srgbClr val="3A474A"/>
              </a:solidFill>
              <a:latin typeface="museo-sans"/>
            </a:endParaRPr>
          </a:p>
          <a:p>
            <a:endParaRPr lang="en-US" dirty="0">
              <a:solidFill>
                <a:srgbClr val="3A474A"/>
              </a:solidFill>
              <a:latin typeface="museo-sans"/>
            </a:endParaRPr>
          </a:p>
          <a:p>
            <a:pPr>
              <a:buFont typeface="+mj-lt"/>
              <a:buAutoNum type="arabicPeriod"/>
            </a:pPr>
            <a:r>
              <a:rPr lang="en-US" dirty="0">
                <a:solidFill>
                  <a:srgbClr val="3A474A"/>
                </a:solidFill>
                <a:latin typeface="museo-sans"/>
              </a:rPr>
              <a:t> “And the people </a:t>
            </a:r>
            <a:r>
              <a:rPr lang="en-US" b="1" dirty="0">
                <a:solidFill>
                  <a:srgbClr val="3A474A"/>
                </a:solidFill>
                <a:latin typeface="museo-sans"/>
              </a:rPr>
              <a:t>complained </a:t>
            </a:r>
            <a:r>
              <a:rPr lang="en-US" dirty="0">
                <a:solidFill>
                  <a:srgbClr val="3A474A"/>
                </a:solidFill>
                <a:latin typeface="museo-sans"/>
              </a:rPr>
              <a:t>about their hardships.” (11:1) “And the rabble among them had </a:t>
            </a:r>
            <a:r>
              <a:rPr lang="en-US" b="1" dirty="0">
                <a:solidFill>
                  <a:srgbClr val="3A474A"/>
                </a:solidFill>
                <a:latin typeface="museo-sans"/>
              </a:rPr>
              <a:t>greedy desires</a:t>
            </a:r>
            <a:r>
              <a:rPr lang="en-US" dirty="0">
                <a:solidFill>
                  <a:srgbClr val="3A474A"/>
                </a:solidFill>
                <a:latin typeface="museo-sans"/>
              </a:rPr>
              <a:t>… and said ‘Who will give us meat?!’” (11:4)</a:t>
            </a:r>
          </a:p>
          <a:p>
            <a:endParaRPr lang="en-US" dirty="0">
              <a:solidFill>
                <a:srgbClr val="3A474A"/>
              </a:solidFill>
              <a:latin typeface="museo-sans"/>
            </a:endParaRPr>
          </a:p>
          <a:p>
            <a:r>
              <a:rPr lang="en-US" dirty="0">
                <a:solidFill>
                  <a:srgbClr val="3A474A"/>
                </a:solidFill>
                <a:latin typeface="museo-sans"/>
              </a:rPr>
              <a:t>2. “And Miriam and Aaron </a:t>
            </a:r>
            <a:r>
              <a:rPr lang="en-US" b="1" dirty="0">
                <a:solidFill>
                  <a:srgbClr val="3A474A"/>
                </a:solidFill>
                <a:latin typeface="museo-sans"/>
              </a:rPr>
              <a:t>spoke against</a:t>
            </a:r>
            <a:r>
              <a:rPr lang="en-US" dirty="0">
                <a:solidFill>
                  <a:srgbClr val="3A474A"/>
                </a:solidFill>
                <a:latin typeface="museo-sans"/>
              </a:rPr>
              <a:t> Moses.” (12:1)</a:t>
            </a:r>
          </a:p>
          <a:p>
            <a:endParaRPr lang="en-US" dirty="0">
              <a:solidFill>
                <a:srgbClr val="3A474A"/>
              </a:solidFill>
              <a:latin typeface="museo-sans"/>
            </a:endParaRPr>
          </a:p>
          <a:p>
            <a:r>
              <a:rPr lang="en-US" dirty="0">
                <a:solidFill>
                  <a:srgbClr val="3A474A"/>
                </a:solidFill>
                <a:latin typeface="museo-sans"/>
              </a:rPr>
              <a:t>3. “And all the community raised their voice… and </a:t>
            </a:r>
            <a:r>
              <a:rPr lang="en-US" b="1" dirty="0">
                <a:solidFill>
                  <a:srgbClr val="3A474A"/>
                </a:solidFill>
                <a:latin typeface="museo-sans"/>
              </a:rPr>
              <a:t>grumbled against</a:t>
            </a:r>
            <a:r>
              <a:rPr lang="en-US" dirty="0">
                <a:solidFill>
                  <a:srgbClr val="3A474A"/>
                </a:solidFill>
                <a:latin typeface="museo-sans"/>
              </a:rPr>
              <a:t> Moses and Aaron.” (14:1-2)</a:t>
            </a:r>
          </a:p>
          <a:p>
            <a:endParaRPr lang="en-US" dirty="0">
              <a:solidFill>
                <a:srgbClr val="3A474A"/>
              </a:solidFill>
              <a:latin typeface="museo-sans"/>
            </a:endParaRPr>
          </a:p>
          <a:p>
            <a:endParaRPr lang="en-US" dirty="0">
              <a:solidFill>
                <a:srgbClr val="3A474A"/>
              </a:solidFill>
              <a:latin typeface="museo-sans"/>
            </a:endParaRPr>
          </a:p>
          <a:p>
            <a:endParaRPr lang="en-US" dirty="0">
              <a:solidFill>
                <a:srgbClr val="3A474A"/>
              </a:solidFill>
              <a:latin typeface="museo-sans"/>
            </a:endParaRPr>
          </a:p>
          <a:p>
            <a:endParaRPr lang="en-US" dirty="0">
              <a:solidFill>
                <a:srgbClr val="3A474A"/>
              </a:solidFill>
              <a:latin typeface="museo-sans"/>
            </a:endParaRPr>
          </a:p>
        </p:txBody>
      </p:sp>
    </p:spTree>
    <p:extLst>
      <p:ext uri="{BB962C8B-B14F-4D97-AF65-F5344CB8AC3E}">
        <p14:creationId xmlns:p14="http://schemas.microsoft.com/office/powerpoint/2010/main" val="4185114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71AB5-396A-4119-96B5-52448C3E3108}"/>
              </a:ext>
            </a:extLst>
          </p:cNvPr>
          <p:cNvSpPr/>
          <p:nvPr/>
        </p:nvSpPr>
        <p:spPr>
          <a:xfrm>
            <a:off x="1465729" y="36915"/>
            <a:ext cx="7566212" cy="4339650"/>
          </a:xfrm>
          <a:prstGeom prst="rect">
            <a:avLst/>
          </a:prstGeom>
        </p:spPr>
        <p:txBody>
          <a:bodyPr wrap="square">
            <a:spAutoFit/>
          </a:bodyPr>
          <a:lstStyle/>
          <a:p>
            <a:r>
              <a:rPr lang="en-US" sz="2400" b="1" dirty="0">
                <a:solidFill>
                  <a:srgbClr val="3A474A"/>
                </a:solidFill>
                <a:latin typeface="museo-sans"/>
              </a:rPr>
              <a:t>Seven Rebellions   </a:t>
            </a:r>
            <a:endParaRPr lang="en-US" i="1" dirty="0">
              <a:solidFill>
                <a:srgbClr val="3A474A"/>
              </a:solidFill>
              <a:latin typeface="museo-sans"/>
            </a:endParaRPr>
          </a:p>
          <a:p>
            <a:endParaRPr lang="en-US" dirty="0">
              <a:solidFill>
                <a:srgbClr val="3A474A"/>
              </a:solidFill>
              <a:latin typeface="museo-sans"/>
            </a:endParaRPr>
          </a:p>
          <a:p>
            <a:pPr>
              <a:buFont typeface="+mj-lt"/>
              <a:buAutoNum type="arabicPeriod"/>
            </a:pPr>
            <a:r>
              <a:rPr lang="en-US" dirty="0">
                <a:solidFill>
                  <a:srgbClr val="3A474A"/>
                </a:solidFill>
                <a:latin typeface="museo-sans"/>
              </a:rPr>
              <a:t> “And the people </a:t>
            </a:r>
            <a:r>
              <a:rPr lang="en-US" b="1" dirty="0">
                <a:solidFill>
                  <a:srgbClr val="3A474A"/>
                </a:solidFill>
                <a:latin typeface="museo-sans"/>
              </a:rPr>
              <a:t>complained </a:t>
            </a:r>
            <a:r>
              <a:rPr lang="en-US" dirty="0">
                <a:solidFill>
                  <a:srgbClr val="3A474A"/>
                </a:solidFill>
                <a:latin typeface="museo-sans"/>
              </a:rPr>
              <a:t>about their hardships.” (11:1) “And the rabble among them had </a:t>
            </a:r>
            <a:r>
              <a:rPr lang="en-US" b="1" dirty="0">
                <a:solidFill>
                  <a:srgbClr val="3A474A"/>
                </a:solidFill>
                <a:latin typeface="museo-sans"/>
              </a:rPr>
              <a:t>greedy desires</a:t>
            </a:r>
            <a:r>
              <a:rPr lang="en-US" dirty="0">
                <a:solidFill>
                  <a:srgbClr val="3A474A"/>
                </a:solidFill>
                <a:latin typeface="museo-sans"/>
              </a:rPr>
              <a:t>… and said ‘Who will give us meat?!’” (11:4)</a:t>
            </a:r>
          </a:p>
          <a:p>
            <a:endParaRPr lang="en-US" dirty="0">
              <a:solidFill>
                <a:srgbClr val="3A474A"/>
              </a:solidFill>
              <a:latin typeface="museo-sans"/>
            </a:endParaRPr>
          </a:p>
          <a:p>
            <a:r>
              <a:rPr lang="en-US" dirty="0">
                <a:solidFill>
                  <a:srgbClr val="3A474A"/>
                </a:solidFill>
                <a:latin typeface="museo-sans"/>
              </a:rPr>
              <a:t>2. “And Miriam and Aaron </a:t>
            </a:r>
            <a:r>
              <a:rPr lang="en-US" b="1" dirty="0">
                <a:solidFill>
                  <a:srgbClr val="3A474A"/>
                </a:solidFill>
                <a:latin typeface="museo-sans"/>
              </a:rPr>
              <a:t>spoke against</a:t>
            </a:r>
            <a:r>
              <a:rPr lang="en-US" dirty="0">
                <a:solidFill>
                  <a:srgbClr val="3A474A"/>
                </a:solidFill>
                <a:latin typeface="museo-sans"/>
              </a:rPr>
              <a:t> Moses.” (12:1)</a:t>
            </a:r>
          </a:p>
          <a:p>
            <a:endParaRPr lang="en-US" dirty="0">
              <a:solidFill>
                <a:srgbClr val="3A474A"/>
              </a:solidFill>
              <a:latin typeface="museo-sans"/>
            </a:endParaRPr>
          </a:p>
          <a:p>
            <a:r>
              <a:rPr lang="en-US" dirty="0">
                <a:solidFill>
                  <a:srgbClr val="3A474A"/>
                </a:solidFill>
                <a:latin typeface="museo-sans"/>
              </a:rPr>
              <a:t>3. “And all the community raised their voice… and </a:t>
            </a:r>
            <a:r>
              <a:rPr lang="en-US" b="1" dirty="0">
                <a:solidFill>
                  <a:srgbClr val="3A474A"/>
                </a:solidFill>
                <a:latin typeface="museo-sans"/>
              </a:rPr>
              <a:t>grumbled against</a:t>
            </a:r>
            <a:r>
              <a:rPr lang="en-US" dirty="0">
                <a:solidFill>
                  <a:srgbClr val="3A474A"/>
                </a:solidFill>
                <a:latin typeface="museo-sans"/>
              </a:rPr>
              <a:t> Moses and Aaron.” (14:1-2)</a:t>
            </a:r>
          </a:p>
          <a:p>
            <a:endParaRPr lang="en-US" dirty="0">
              <a:solidFill>
                <a:srgbClr val="3A474A"/>
              </a:solidFill>
              <a:latin typeface="museo-sans"/>
            </a:endParaRPr>
          </a:p>
          <a:p>
            <a:r>
              <a:rPr lang="en-US" dirty="0">
                <a:solidFill>
                  <a:srgbClr val="3A474A"/>
                </a:solidFill>
                <a:latin typeface="museo-sans"/>
              </a:rPr>
              <a:t>4. “And </a:t>
            </a:r>
            <a:r>
              <a:rPr lang="en-US" dirty="0" err="1">
                <a:solidFill>
                  <a:srgbClr val="3A474A"/>
                </a:solidFill>
                <a:latin typeface="museo-sans"/>
              </a:rPr>
              <a:t>Korah</a:t>
            </a:r>
            <a:r>
              <a:rPr lang="en-US" dirty="0">
                <a:solidFill>
                  <a:srgbClr val="3A474A"/>
                </a:solidFill>
                <a:latin typeface="museo-sans"/>
              </a:rPr>
              <a:t>… with Nathan and </a:t>
            </a:r>
            <a:r>
              <a:rPr lang="en-US" dirty="0" err="1">
                <a:solidFill>
                  <a:srgbClr val="3A474A"/>
                </a:solidFill>
                <a:latin typeface="museo-sans"/>
              </a:rPr>
              <a:t>Abiram</a:t>
            </a:r>
            <a:r>
              <a:rPr lang="en-US" dirty="0">
                <a:solidFill>
                  <a:srgbClr val="3A474A"/>
                </a:solidFill>
                <a:latin typeface="museo-sans"/>
              </a:rPr>
              <a:t>… with two hundred and fifty leaders of the community… </a:t>
            </a:r>
            <a:r>
              <a:rPr lang="en-US" b="1" dirty="0">
                <a:solidFill>
                  <a:srgbClr val="3A474A"/>
                </a:solidFill>
                <a:latin typeface="museo-sans"/>
              </a:rPr>
              <a:t>rose up against</a:t>
            </a:r>
            <a:r>
              <a:rPr lang="en-US" dirty="0">
                <a:solidFill>
                  <a:srgbClr val="3A474A"/>
                </a:solidFill>
                <a:latin typeface="museo-sans"/>
              </a:rPr>
              <a:t> Moses.” (16:1-3)</a:t>
            </a:r>
          </a:p>
          <a:p>
            <a:endParaRPr lang="en-US" dirty="0">
              <a:solidFill>
                <a:srgbClr val="3A474A"/>
              </a:solidFill>
              <a:latin typeface="museo-sans"/>
            </a:endParaRPr>
          </a:p>
          <a:p>
            <a:endParaRPr lang="en-US" dirty="0">
              <a:solidFill>
                <a:srgbClr val="3A474A"/>
              </a:solidFill>
              <a:latin typeface="museo-sans"/>
            </a:endParaRPr>
          </a:p>
          <a:p>
            <a:endParaRPr lang="en-US" dirty="0">
              <a:solidFill>
                <a:srgbClr val="3A474A"/>
              </a:solidFill>
              <a:latin typeface="museo-sans"/>
            </a:endParaRPr>
          </a:p>
        </p:txBody>
      </p:sp>
    </p:spTree>
    <p:extLst>
      <p:ext uri="{BB962C8B-B14F-4D97-AF65-F5344CB8AC3E}">
        <p14:creationId xmlns:p14="http://schemas.microsoft.com/office/powerpoint/2010/main" val="521363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71AB5-396A-4119-96B5-52448C3E3108}"/>
              </a:ext>
            </a:extLst>
          </p:cNvPr>
          <p:cNvSpPr/>
          <p:nvPr/>
        </p:nvSpPr>
        <p:spPr>
          <a:xfrm>
            <a:off x="1465729" y="36915"/>
            <a:ext cx="7566212" cy="4616648"/>
          </a:xfrm>
          <a:prstGeom prst="rect">
            <a:avLst/>
          </a:prstGeom>
        </p:spPr>
        <p:txBody>
          <a:bodyPr wrap="square">
            <a:spAutoFit/>
          </a:bodyPr>
          <a:lstStyle/>
          <a:p>
            <a:r>
              <a:rPr lang="en-US" sz="2400" b="1" dirty="0">
                <a:solidFill>
                  <a:srgbClr val="3A474A"/>
                </a:solidFill>
                <a:latin typeface="museo-sans"/>
              </a:rPr>
              <a:t>Seven Rebellions   </a:t>
            </a:r>
            <a:endParaRPr lang="en-US" i="1" dirty="0">
              <a:solidFill>
                <a:srgbClr val="3A474A"/>
              </a:solidFill>
              <a:latin typeface="museo-sans"/>
            </a:endParaRPr>
          </a:p>
          <a:p>
            <a:endParaRPr lang="en-US" dirty="0">
              <a:solidFill>
                <a:srgbClr val="3A474A"/>
              </a:solidFill>
              <a:latin typeface="museo-sans"/>
            </a:endParaRPr>
          </a:p>
          <a:p>
            <a:pPr>
              <a:buFont typeface="+mj-lt"/>
              <a:buAutoNum type="arabicPeriod"/>
            </a:pPr>
            <a:r>
              <a:rPr lang="en-US" dirty="0">
                <a:solidFill>
                  <a:srgbClr val="3A474A"/>
                </a:solidFill>
                <a:latin typeface="museo-sans"/>
              </a:rPr>
              <a:t> “And the people </a:t>
            </a:r>
            <a:r>
              <a:rPr lang="en-US" b="1" dirty="0">
                <a:solidFill>
                  <a:srgbClr val="3A474A"/>
                </a:solidFill>
                <a:latin typeface="museo-sans"/>
              </a:rPr>
              <a:t>complained </a:t>
            </a:r>
            <a:r>
              <a:rPr lang="en-US" dirty="0">
                <a:solidFill>
                  <a:srgbClr val="3A474A"/>
                </a:solidFill>
                <a:latin typeface="museo-sans"/>
              </a:rPr>
              <a:t>about their hardships.” (11:1) “And the rabble among them had </a:t>
            </a:r>
            <a:r>
              <a:rPr lang="en-US" b="1" dirty="0">
                <a:solidFill>
                  <a:srgbClr val="3A474A"/>
                </a:solidFill>
                <a:latin typeface="museo-sans"/>
              </a:rPr>
              <a:t>greedy desires</a:t>
            </a:r>
            <a:r>
              <a:rPr lang="en-US" dirty="0">
                <a:solidFill>
                  <a:srgbClr val="3A474A"/>
                </a:solidFill>
                <a:latin typeface="museo-sans"/>
              </a:rPr>
              <a:t>… and said ‘Who will give us meat?!’” (11:4)</a:t>
            </a:r>
          </a:p>
          <a:p>
            <a:endParaRPr lang="en-US" dirty="0">
              <a:solidFill>
                <a:srgbClr val="3A474A"/>
              </a:solidFill>
              <a:latin typeface="museo-sans"/>
            </a:endParaRPr>
          </a:p>
          <a:p>
            <a:r>
              <a:rPr lang="en-US" dirty="0">
                <a:solidFill>
                  <a:srgbClr val="3A474A"/>
                </a:solidFill>
                <a:latin typeface="museo-sans"/>
              </a:rPr>
              <a:t>2. “And Miriam and Aaron </a:t>
            </a:r>
            <a:r>
              <a:rPr lang="en-US" b="1" dirty="0">
                <a:solidFill>
                  <a:srgbClr val="3A474A"/>
                </a:solidFill>
                <a:latin typeface="museo-sans"/>
              </a:rPr>
              <a:t>spoke against</a:t>
            </a:r>
            <a:r>
              <a:rPr lang="en-US" dirty="0">
                <a:solidFill>
                  <a:srgbClr val="3A474A"/>
                </a:solidFill>
                <a:latin typeface="museo-sans"/>
              </a:rPr>
              <a:t> Moses.” (12:1)</a:t>
            </a:r>
          </a:p>
          <a:p>
            <a:endParaRPr lang="en-US" dirty="0">
              <a:solidFill>
                <a:srgbClr val="3A474A"/>
              </a:solidFill>
              <a:latin typeface="museo-sans"/>
            </a:endParaRPr>
          </a:p>
          <a:p>
            <a:r>
              <a:rPr lang="en-US" dirty="0">
                <a:solidFill>
                  <a:srgbClr val="3A474A"/>
                </a:solidFill>
                <a:latin typeface="museo-sans"/>
              </a:rPr>
              <a:t>3. “And all the community raised their voice… and </a:t>
            </a:r>
            <a:r>
              <a:rPr lang="en-US" b="1" dirty="0">
                <a:solidFill>
                  <a:srgbClr val="3A474A"/>
                </a:solidFill>
                <a:latin typeface="museo-sans"/>
              </a:rPr>
              <a:t>grumbled against</a:t>
            </a:r>
            <a:r>
              <a:rPr lang="en-US" dirty="0">
                <a:solidFill>
                  <a:srgbClr val="3A474A"/>
                </a:solidFill>
                <a:latin typeface="museo-sans"/>
              </a:rPr>
              <a:t> Moses and Aaron.” (14:1-2)</a:t>
            </a:r>
          </a:p>
          <a:p>
            <a:endParaRPr lang="en-US" dirty="0">
              <a:solidFill>
                <a:srgbClr val="3A474A"/>
              </a:solidFill>
              <a:latin typeface="museo-sans"/>
            </a:endParaRPr>
          </a:p>
          <a:p>
            <a:r>
              <a:rPr lang="en-US" dirty="0">
                <a:solidFill>
                  <a:srgbClr val="3A474A"/>
                </a:solidFill>
                <a:latin typeface="museo-sans"/>
              </a:rPr>
              <a:t>4. “And </a:t>
            </a:r>
            <a:r>
              <a:rPr lang="en-US" dirty="0" err="1">
                <a:solidFill>
                  <a:srgbClr val="3A474A"/>
                </a:solidFill>
                <a:latin typeface="museo-sans"/>
              </a:rPr>
              <a:t>Korah</a:t>
            </a:r>
            <a:r>
              <a:rPr lang="en-US" dirty="0">
                <a:solidFill>
                  <a:srgbClr val="3A474A"/>
                </a:solidFill>
                <a:latin typeface="museo-sans"/>
              </a:rPr>
              <a:t>… with Nathan and </a:t>
            </a:r>
            <a:r>
              <a:rPr lang="en-US" dirty="0" err="1">
                <a:solidFill>
                  <a:srgbClr val="3A474A"/>
                </a:solidFill>
                <a:latin typeface="museo-sans"/>
              </a:rPr>
              <a:t>Abiram</a:t>
            </a:r>
            <a:r>
              <a:rPr lang="en-US" dirty="0">
                <a:solidFill>
                  <a:srgbClr val="3A474A"/>
                </a:solidFill>
                <a:latin typeface="museo-sans"/>
              </a:rPr>
              <a:t>… with two hundred and fifty leaders of the community… </a:t>
            </a:r>
            <a:r>
              <a:rPr lang="en-US" b="1" dirty="0">
                <a:solidFill>
                  <a:srgbClr val="3A474A"/>
                </a:solidFill>
                <a:latin typeface="museo-sans"/>
              </a:rPr>
              <a:t>rose up against</a:t>
            </a:r>
            <a:r>
              <a:rPr lang="en-US" dirty="0">
                <a:solidFill>
                  <a:srgbClr val="3A474A"/>
                </a:solidFill>
                <a:latin typeface="museo-sans"/>
              </a:rPr>
              <a:t> Moses.” (16:1-3)</a:t>
            </a:r>
          </a:p>
          <a:p>
            <a:endParaRPr lang="en-US" dirty="0">
              <a:solidFill>
                <a:srgbClr val="3A474A"/>
              </a:solidFill>
              <a:latin typeface="museo-sans"/>
            </a:endParaRPr>
          </a:p>
          <a:p>
            <a:r>
              <a:rPr lang="en-US" dirty="0">
                <a:solidFill>
                  <a:srgbClr val="3A474A"/>
                </a:solidFill>
                <a:latin typeface="museo-sans"/>
              </a:rPr>
              <a:t>5. “And the entire community </a:t>
            </a:r>
            <a:r>
              <a:rPr lang="en-US" b="1" dirty="0">
                <a:solidFill>
                  <a:srgbClr val="3A474A"/>
                </a:solidFill>
                <a:latin typeface="museo-sans"/>
              </a:rPr>
              <a:t>grumbled against</a:t>
            </a:r>
            <a:r>
              <a:rPr lang="en-US" dirty="0">
                <a:solidFill>
                  <a:srgbClr val="3A474A"/>
                </a:solidFill>
                <a:latin typeface="museo-sans"/>
              </a:rPr>
              <a:t> Moses and Aaron.” (16:41)</a:t>
            </a:r>
          </a:p>
          <a:p>
            <a:endParaRPr lang="en-US" dirty="0">
              <a:solidFill>
                <a:srgbClr val="3A474A"/>
              </a:solidFill>
              <a:latin typeface="museo-sans"/>
            </a:endParaRPr>
          </a:p>
          <a:p>
            <a:endParaRPr lang="en-US" dirty="0">
              <a:solidFill>
                <a:srgbClr val="3A474A"/>
              </a:solidFill>
              <a:latin typeface="museo-sans"/>
            </a:endParaRPr>
          </a:p>
        </p:txBody>
      </p:sp>
    </p:spTree>
    <p:extLst>
      <p:ext uri="{BB962C8B-B14F-4D97-AF65-F5344CB8AC3E}">
        <p14:creationId xmlns:p14="http://schemas.microsoft.com/office/powerpoint/2010/main" val="4046107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71AB5-396A-4119-96B5-52448C3E3108}"/>
              </a:ext>
            </a:extLst>
          </p:cNvPr>
          <p:cNvSpPr/>
          <p:nvPr/>
        </p:nvSpPr>
        <p:spPr>
          <a:xfrm>
            <a:off x="1465729" y="36915"/>
            <a:ext cx="7566212" cy="4893647"/>
          </a:xfrm>
          <a:prstGeom prst="rect">
            <a:avLst/>
          </a:prstGeom>
        </p:spPr>
        <p:txBody>
          <a:bodyPr wrap="square">
            <a:spAutoFit/>
          </a:bodyPr>
          <a:lstStyle/>
          <a:p>
            <a:r>
              <a:rPr lang="en-US" sz="2400" b="1" dirty="0">
                <a:solidFill>
                  <a:srgbClr val="3A474A"/>
                </a:solidFill>
                <a:latin typeface="museo-sans"/>
              </a:rPr>
              <a:t>Seven Rebellions   </a:t>
            </a:r>
            <a:endParaRPr lang="en-US" i="1" dirty="0">
              <a:solidFill>
                <a:srgbClr val="3A474A"/>
              </a:solidFill>
              <a:latin typeface="museo-sans"/>
            </a:endParaRPr>
          </a:p>
          <a:p>
            <a:endParaRPr lang="en-US" dirty="0">
              <a:solidFill>
                <a:srgbClr val="3A474A"/>
              </a:solidFill>
              <a:latin typeface="museo-sans"/>
            </a:endParaRPr>
          </a:p>
          <a:p>
            <a:pPr>
              <a:buFont typeface="+mj-lt"/>
              <a:buAutoNum type="arabicPeriod"/>
            </a:pPr>
            <a:r>
              <a:rPr lang="en-US" dirty="0">
                <a:solidFill>
                  <a:srgbClr val="3A474A"/>
                </a:solidFill>
                <a:latin typeface="museo-sans"/>
              </a:rPr>
              <a:t> “And the people </a:t>
            </a:r>
            <a:r>
              <a:rPr lang="en-US" b="1" dirty="0">
                <a:solidFill>
                  <a:srgbClr val="3A474A"/>
                </a:solidFill>
                <a:latin typeface="museo-sans"/>
              </a:rPr>
              <a:t>complained </a:t>
            </a:r>
            <a:r>
              <a:rPr lang="en-US" dirty="0">
                <a:solidFill>
                  <a:srgbClr val="3A474A"/>
                </a:solidFill>
                <a:latin typeface="museo-sans"/>
              </a:rPr>
              <a:t>about their hardships.” (11:1) “And the rabble among them had </a:t>
            </a:r>
            <a:r>
              <a:rPr lang="en-US" b="1" dirty="0">
                <a:solidFill>
                  <a:srgbClr val="3A474A"/>
                </a:solidFill>
                <a:latin typeface="museo-sans"/>
              </a:rPr>
              <a:t>greedy desires</a:t>
            </a:r>
            <a:r>
              <a:rPr lang="en-US" dirty="0">
                <a:solidFill>
                  <a:srgbClr val="3A474A"/>
                </a:solidFill>
                <a:latin typeface="museo-sans"/>
              </a:rPr>
              <a:t>… and said ‘Who will give us meat?!’” (11:4)</a:t>
            </a:r>
          </a:p>
          <a:p>
            <a:endParaRPr lang="en-US" dirty="0">
              <a:solidFill>
                <a:srgbClr val="3A474A"/>
              </a:solidFill>
              <a:latin typeface="museo-sans"/>
            </a:endParaRPr>
          </a:p>
          <a:p>
            <a:r>
              <a:rPr lang="en-US" dirty="0">
                <a:solidFill>
                  <a:srgbClr val="3A474A"/>
                </a:solidFill>
                <a:latin typeface="museo-sans"/>
              </a:rPr>
              <a:t>2. “And Miriam and Aaron </a:t>
            </a:r>
            <a:r>
              <a:rPr lang="en-US" b="1" dirty="0">
                <a:solidFill>
                  <a:srgbClr val="3A474A"/>
                </a:solidFill>
                <a:latin typeface="museo-sans"/>
              </a:rPr>
              <a:t>spoke against</a:t>
            </a:r>
            <a:r>
              <a:rPr lang="en-US" dirty="0">
                <a:solidFill>
                  <a:srgbClr val="3A474A"/>
                </a:solidFill>
                <a:latin typeface="museo-sans"/>
              </a:rPr>
              <a:t> Moses.” (12:1)</a:t>
            </a:r>
          </a:p>
          <a:p>
            <a:endParaRPr lang="en-US" dirty="0">
              <a:solidFill>
                <a:srgbClr val="3A474A"/>
              </a:solidFill>
              <a:latin typeface="museo-sans"/>
            </a:endParaRPr>
          </a:p>
          <a:p>
            <a:r>
              <a:rPr lang="en-US" dirty="0">
                <a:solidFill>
                  <a:srgbClr val="3A474A"/>
                </a:solidFill>
                <a:latin typeface="museo-sans"/>
              </a:rPr>
              <a:t>3. “And all the community raised their voice… and </a:t>
            </a:r>
            <a:r>
              <a:rPr lang="en-US" b="1" dirty="0">
                <a:solidFill>
                  <a:srgbClr val="3A474A"/>
                </a:solidFill>
                <a:latin typeface="museo-sans"/>
              </a:rPr>
              <a:t>grumbled against</a:t>
            </a:r>
            <a:r>
              <a:rPr lang="en-US" dirty="0">
                <a:solidFill>
                  <a:srgbClr val="3A474A"/>
                </a:solidFill>
                <a:latin typeface="museo-sans"/>
              </a:rPr>
              <a:t> Moses and Aaron.” (14:1-2)</a:t>
            </a:r>
          </a:p>
          <a:p>
            <a:endParaRPr lang="en-US" dirty="0">
              <a:solidFill>
                <a:srgbClr val="3A474A"/>
              </a:solidFill>
              <a:latin typeface="museo-sans"/>
            </a:endParaRPr>
          </a:p>
          <a:p>
            <a:r>
              <a:rPr lang="en-US" dirty="0">
                <a:solidFill>
                  <a:srgbClr val="3A474A"/>
                </a:solidFill>
                <a:latin typeface="museo-sans"/>
              </a:rPr>
              <a:t>4. “And </a:t>
            </a:r>
            <a:r>
              <a:rPr lang="en-US" dirty="0" err="1">
                <a:solidFill>
                  <a:srgbClr val="3A474A"/>
                </a:solidFill>
                <a:latin typeface="museo-sans"/>
              </a:rPr>
              <a:t>Korah</a:t>
            </a:r>
            <a:r>
              <a:rPr lang="en-US" dirty="0">
                <a:solidFill>
                  <a:srgbClr val="3A474A"/>
                </a:solidFill>
                <a:latin typeface="museo-sans"/>
              </a:rPr>
              <a:t>… with Nathan and </a:t>
            </a:r>
            <a:r>
              <a:rPr lang="en-US" dirty="0" err="1">
                <a:solidFill>
                  <a:srgbClr val="3A474A"/>
                </a:solidFill>
                <a:latin typeface="museo-sans"/>
              </a:rPr>
              <a:t>Abiram</a:t>
            </a:r>
            <a:r>
              <a:rPr lang="en-US" dirty="0">
                <a:solidFill>
                  <a:srgbClr val="3A474A"/>
                </a:solidFill>
                <a:latin typeface="museo-sans"/>
              </a:rPr>
              <a:t>… with two hundred and fifty leaders of the community… </a:t>
            </a:r>
            <a:r>
              <a:rPr lang="en-US" b="1" dirty="0">
                <a:solidFill>
                  <a:srgbClr val="3A474A"/>
                </a:solidFill>
                <a:latin typeface="museo-sans"/>
              </a:rPr>
              <a:t>rose up against</a:t>
            </a:r>
            <a:r>
              <a:rPr lang="en-US" dirty="0">
                <a:solidFill>
                  <a:srgbClr val="3A474A"/>
                </a:solidFill>
                <a:latin typeface="museo-sans"/>
              </a:rPr>
              <a:t> Moses.” (16:1-3)</a:t>
            </a:r>
          </a:p>
          <a:p>
            <a:endParaRPr lang="en-US" dirty="0">
              <a:solidFill>
                <a:srgbClr val="3A474A"/>
              </a:solidFill>
              <a:latin typeface="museo-sans"/>
            </a:endParaRPr>
          </a:p>
          <a:p>
            <a:r>
              <a:rPr lang="en-US" dirty="0">
                <a:solidFill>
                  <a:srgbClr val="3A474A"/>
                </a:solidFill>
                <a:latin typeface="museo-sans"/>
              </a:rPr>
              <a:t>5. “And the entire community </a:t>
            </a:r>
            <a:r>
              <a:rPr lang="en-US" b="1" dirty="0">
                <a:solidFill>
                  <a:srgbClr val="3A474A"/>
                </a:solidFill>
                <a:latin typeface="museo-sans"/>
              </a:rPr>
              <a:t>grumbled against</a:t>
            </a:r>
            <a:r>
              <a:rPr lang="en-US" dirty="0">
                <a:solidFill>
                  <a:srgbClr val="3A474A"/>
                </a:solidFill>
                <a:latin typeface="museo-sans"/>
              </a:rPr>
              <a:t> Moses and Aaron.” (16:41)</a:t>
            </a:r>
          </a:p>
          <a:p>
            <a:endParaRPr lang="en-US" dirty="0">
              <a:solidFill>
                <a:srgbClr val="3A474A"/>
              </a:solidFill>
              <a:latin typeface="museo-sans"/>
            </a:endParaRPr>
          </a:p>
          <a:p>
            <a:r>
              <a:rPr lang="en-US" dirty="0">
                <a:solidFill>
                  <a:srgbClr val="3A474A"/>
                </a:solidFill>
                <a:latin typeface="museo-sans"/>
              </a:rPr>
              <a:t>6. “And the people </a:t>
            </a:r>
            <a:r>
              <a:rPr lang="en-US" b="1" dirty="0">
                <a:solidFill>
                  <a:srgbClr val="3A474A"/>
                </a:solidFill>
                <a:latin typeface="museo-sans"/>
              </a:rPr>
              <a:t>quarreled</a:t>
            </a:r>
            <a:r>
              <a:rPr lang="en-US" dirty="0">
                <a:solidFill>
                  <a:srgbClr val="3A474A"/>
                </a:solidFill>
                <a:latin typeface="museo-sans"/>
              </a:rPr>
              <a:t> with Moses.” (20:3)</a:t>
            </a:r>
          </a:p>
          <a:p>
            <a:endParaRPr lang="en-US" dirty="0">
              <a:solidFill>
                <a:srgbClr val="3A474A"/>
              </a:solidFill>
              <a:latin typeface="museo-sans"/>
            </a:endParaRPr>
          </a:p>
        </p:txBody>
      </p:sp>
    </p:spTree>
    <p:extLst>
      <p:ext uri="{BB962C8B-B14F-4D97-AF65-F5344CB8AC3E}">
        <p14:creationId xmlns:p14="http://schemas.microsoft.com/office/powerpoint/2010/main" val="3474919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71AB5-396A-4119-96B5-52448C3E3108}"/>
              </a:ext>
            </a:extLst>
          </p:cNvPr>
          <p:cNvSpPr/>
          <p:nvPr/>
        </p:nvSpPr>
        <p:spPr>
          <a:xfrm>
            <a:off x="1465729" y="36915"/>
            <a:ext cx="7566212" cy="5170646"/>
          </a:xfrm>
          <a:prstGeom prst="rect">
            <a:avLst/>
          </a:prstGeom>
        </p:spPr>
        <p:txBody>
          <a:bodyPr wrap="square">
            <a:spAutoFit/>
          </a:bodyPr>
          <a:lstStyle/>
          <a:p>
            <a:r>
              <a:rPr lang="en-US" sz="2400" b="1" dirty="0">
                <a:solidFill>
                  <a:srgbClr val="3A474A"/>
                </a:solidFill>
                <a:latin typeface="museo-sans"/>
              </a:rPr>
              <a:t>Seven Rebellions   </a:t>
            </a:r>
            <a:endParaRPr lang="en-US" i="1" dirty="0">
              <a:solidFill>
                <a:srgbClr val="3A474A"/>
              </a:solidFill>
              <a:latin typeface="museo-sans"/>
            </a:endParaRPr>
          </a:p>
          <a:p>
            <a:endParaRPr lang="en-US" dirty="0">
              <a:solidFill>
                <a:srgbClr val="3A474A"/>
              </a:solidFill>
              <a:latin typeface="museo-sans"/>
            </a:endParaRPr>
          </a:p>
          <a:p>
            <a:pPr>
              <a:buFont typeface="+mj-lt"/>
              <a:buAutoNum type="arabicPeriod"/>
            </a:pPr>
            <a:r>
              <a:rPr lang="en-US" dirty="0">
                <a:solidFill>
                  <a:srgbClr val="3A474A"/>
                </a:solidFill>
                <a:latin typeface="museo-sans"/>
              </a:rPr>
              <a:t> “And the people </a:t>
            </a:r>
            <a:r>
              <a:rPr lang="en-US" b="1" dirty="0">
                <a:solidFill>
                  <a:srgbClr val="3A474A"/>
                </a:solidFill>
                <a:latin typeface="museo-sans"/>
              </a:rPr>
              <a:t>complained </a:t>
            </a:r>
            <a:r>
              <a:rPr lang="en-US" dirty="0">
                <a:solidFill>
                  <a:srgbClr val="3A474A"/>
                </a:solidFill>
                <a:latin typeface="museo-sans"/>
              </a:rPr>
              <a:t>about their hardships.” (11:1) “And the rabble among them had </a:t>
            </a:r>
            <a:r>
              <a:rPr lang="en-US" b="1" dirty="0">
                <a:solidFill>
                  <a:srgbClr val="3A474A"/>
                </a:solidFill>
                <a:latin typeface="museo-sans"/>
              </a:rPr>
              <a:t>greedy desires</a:t>
            </a:r>
            <a:r>
              <a:rPr lang="en-US" dirty="0">
                <a:solidFill>
                  <a:srgbClr val="3A474A"/>
                </a:solidFill>
                <a:latin typeface="museo-sans"/>
              </a:rPr>
              <a:t>… and said ‘Who will give us meat?!’” (11:4)</a:t>
            </a:r>
          </a:p>
          <a:p>
            <a:endParaRPr lang="en-US" dirty="0">
              <a:solidFill>
                <a:srgbClr val="3A474A"/>
              </a:solidFill>
              <a:latin typeface="museo-sans"/>
            </a:endParaRPr>
          </a:p>
          <a:p>
            <a:r>
              <a:rPr lang="en-US" dirty="0">
                <a:solidFill>
                  <a:srgbClr val="3A474A"/>
                </a:solidFill>
                <a:latin typeface="museo-sans"/>
              </a:rPr>
              <a:t>2. “And Miriam and Aaron </a:t>
            </a:r>
            <a:r>
              <a:rPr lang="en-US" b="1" dirty="0">
                <a:solidFill>
                  <a:srgbClr val="3A474A"/>
                </a:solidFill>
                <a:latin typeface="museo-sans"/>
              </a:rPr>
              <a:t>spoke against</a:t>
            </a:r>
            <a:r>
              <a:rPr lang="en-US" dirty="0">
                <a:solidFill>
                  <a:srgbClr val="3A474A"/>
                </a:solidFill>
                <a:latin typeface="museo-sans"/>
              </a:rPr>
              <a:t> Moses.” (12:1)</a:t>
            </a:r>
          </a:p>
          <a:p>
            <a:endParaRPr lang="en-US" dirty="0">
              <a:solidFill>
                <a:srgbClr val="3A474A"/>
              </a:solidFill>
              <a:latin typeface="museo-sans"/>
            </a:endParaRPr>
          </a:p>
          <a:p>
            <a:r>
              <a:rPr lang="en-US" dirty="0">
                <a:solidFill>
                  <a:srgbClr val="3A474A"/>
                </a:solidFill>
                <a:latin typeface="museo-sans"/>
              </a:rPr>
              <a:t>3. “And all the community raised their voice… and </a:t>
            </a:r>
            <a:r>
              <a:rPr lang="en-US" b="1" dirty="0">
                <a:solidFill>
                  <a:srgbClr val="3A474A"/>
                </a:solidFill>
                <a:latin typeface="museo-sans"/>
              </a:rPr>
              <a:t>grumbled against</a:t>
            </a:r>
            <a:r>
              <a:rPr lang="en-US" dirty="0">
                <a:solidFill>
                  <a:srgbClr val="3A474A"/>
                </a:solidFill>
                <a:latin typeface="museo-sans"/>
              </a:rPr>
              <a:t> Moses and Aaron.” (14:1-2)</a:t>
            </a:r>
          </a:p>
          <a:p>
            <a:endParaRPr lang="en-US" dirty="0">
              <a:solidFill>
                <a:srgbClr val="3A474A"/>
              </a:solidFill>
              <a:latin typeface="museo-sans"/>
            </a:endParaRPr>
          </a:p>
          <a:p>
            <a:r>
              <a:rPr lang="en-US" dirty="0">
                <a:solidFill>
                  <a:srgbClr val="3A474A"/>
                </a:solidFill>
                <a:latin typeface="museo-sans"/>
              </a:rPr>
              <a:t>4. “And </a:t>
            </a:r>
            <a:r>
              <a:rPr lang="en-US" dirty="0" err="1">
                <a:solidFill>
                  <a:srgbClr val="3A474A"/>
                </a:solidFill>
                <a:latin typeface="museo-sans"/>
              </a:rPr>
              <a:t>Korah</a:t>
            </a:r>
            <a:r>
              <a:rPr lang="en-US" dirty="0">
                <a:solidFill>
                  <a:srgbClr val="3A474A"/>
                </a:solidFill>
                <a:latin typeface="museo-sans"/>
              </a:rPr>
              <a:t>… with Nathan and </a:t>
            </a:r>
            <a:r>
              <a:rPr lang="en-US" dirty="0" err="1">
                <a:solidFill>
                  <a:srgbClr val="3A474A"/>
                </a:solidFill>
                <a:latin typeface="museo-sans"/>
              </a:rPr>
              <a:t>Abiram</a:t>
            </a:r>
            <a:r>
              <a:rPr lang="en-US" dirty="0">
                <a:solidFill>
                  <a:srgbClr val="3A474A"/>
                </a:solidFill>
                <a:latin typeface="museo-sans"/>
              </a:rPr>
              <a:t>… with two hundred and fifty leaders of the community… </a:t>
            </a:r>
            <a:r>
              <a:rPr lang="en-US" b="1" dirty="0">
                <a:solidFill>
                  <a:srgbClr val="3A474A"/>
                </a:solidFill>
                <a:latin typeface="museo-sans"/>
              </a:rPr>
              <a:t>rose up against</a:t>
            </a:r>
            <a:r>
              <a:rPr lang="en-US" dirty="0">
                <a:solidFill>
                  <a:srgbClr val="3A474A"/>
                </a:solidFill>
                <a:latin typeface="museo-sans"/>
              </a:rPr>
              <a:t> Moses.” (16:1-3)</a:t>
            </a:r>
          </a:p>
          <a:p>
            <a:endParaRPr lang="en-US" dirty="0">
              <a:solidFill>
                <a:srgbClr val="3A474A"/>
              </a:solidFill>
              <a:latin typeface="museo-sans"/>
            </a:endParaRPr>
          </a:p>
          <a:p>
            <a:r>
              <a:rPr lang="en-US" dirty="0">
                <a:solidFill>
                  <a:srgbClr val="3A474A"/>
                </a:solidFill>
                <a:latin typeface="museo-sans"/>
              </a:rPr>
              <a:t>5. “And the entire community </a:t>
            </a:r>
            <a:r>
              <a:rPr lang="en-US" b="1" dirty="0">
                <a:solidFill>
                  <a:srgbClr val="3A474A"/>
                </a:solidFill>
                <a:latin typeface="museo-sans"/>
              </a:rPr>
              <a:t>grumbled against</a:t>
            </a:r>
            <a:r>
              <a:rPr lang="en-US" dirty="0">
                <a:solidFill>
                  <a:srgbClr val="3A474A"/>
                </a:solidFill>
                <a:latin typeface="museo-sans"/>
              </a:rPr>
              <a:t> Moses and Aaron.” (16:41)</a:t>
            </a:r>
          </a:p>
          <a:p>
            <a:endParaRPr lang="en-US" dirty="0">
              <a:solidFill>
                <a:srgbClr val="3A474A"/>
              </a:solidFill>
              <a:latin typeface="museo-sans"/>
            </a:endParaRPr>
          </a:p>
          <a:p>
            <a:r>
              <a:rPr lang="en-US" dirty="0">
                <a:solidFill>
                  <a:srgbClr val="3A474A"/>
                </a:solidFill>
                <a:latin typeface="museo-sans"/>
              </a:rPr>
              <a:t>6. “And the people </a:t>
            </a:r>
            <a:r>
              <a:rPr lang="en-US" b="1" dirty="0">
                <a:solidFill>
                  <a:srgbClr val="3A474A"/>
                </a:solidFill>
                <a:latin typeface="museo-sans"/>
              </a:rPr>
              <a:t>quarreled</a:t>
            </a:r>
            <a:r>
              <a:rPr lang="en-US" dirty="0">
                <a:solidFill>
                  <a:srgbClr val="3A474A"/>
                </a:solidFill>
                <a:latin typeface="museo-sans"/>
              </a:rPr>
              <a:t> with Moses.” (20:3)</a:t>
            </a:r>
          </a:p>
          <a:p>
            <a:endParaRPr lang="en-US" dirty="0">
              <a:solidFill>
                <a:srgbClr val="3A474A"/>
              </a:solidFill>
              <a:latin typeface="museo-sans"/>
            </a:endParaRPr>
          </a:p>
          <a:p>
            <a:r>
              <a:rPr lang="en-US" dirty="0">
                <a:solidFill>
                  <a:srgbClr val="3A474A"/>
                </a:solidFill>
                <a:latin typeface="museo-sans"/>
              </a:rPr>
              <a:t>7. “And the people </a:t>
            </a:r>
            <a:r>
              <a:rPr lang="en-US" b="1" dirty="0">
                <a:solidFill>
                  <a:srgbClr val="3A474A"/>
                </a:solidFill>
                <a:latin typeface="museo-sans"/>
              </a:rPr>
              <a:t>spoke against</a:t>
            </a:r>
            <a:r>
              <a:rPr lang="en-US" dirty="0">
                <a:solidFill>
                  <a:srgbClr val="3A474A"/>
                </a:solidFill>
                <a:latin typeface="museo-sans"/>
              </a:rPr>
              <a:t> God and Moses.” (21:5)</a:t>
            </a:r>
          </a:p>
        </p:txBody>
      </p:sp>
    </p:spTree>
    <p:extLst>
      <p:ext uri="{BB962C8B-B14F-4D97-AF65-F5344CB8AC3E}">
        <p14:creationId xmlns:p14="http://schemas.microsoft.com/office/powerpoint/2010/main" val="2288185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BA0F4F7-30F8-4917-AC84-C61E6C442FFC}"/>
              </a:ext>
            </a:extLst>
          </p:cNvPr>
          <p:cNvSpPr>
            <a:spLocks noGrp="1"/>
          </p:cNvSpPr>
          <p:nvPr>
            <p:ph type="body" idx="1"/>
          </p:nvPr>
        </p:nvSpPr>
        <p:spPr>
          <a:xfrm>
            <a:off x="1613648" y="148075"/>
            <a:ext cx="3500267" cy="480218"/>
          </a:xfrm>
        </p:spPr>
        <p:txBody>
          <a:bodyPr anchor="t"/>
          <a:lstStyle/>
          <a:p>
            <a:r>
              <a:rPr lang="en-US" b="1" u="sng" dirty="0"/>
              <a:t>Reference</a:t>
            </a:r>
            <a:r>
              <a:rPr lang="en-US" dirty="0"/>
              <a:t>	</a:t>
            </a:r>
            <a:r>
              <a:rPr lang="en-US" b="1" u="sng" dirty="0"/>
              <a:t>Complaint</a:t>
            </a:r>
          </a:p>
        </p:txBody>
      </p:sp>
      <p:sp>
        <p:nvSpPr>
          <p:cNvPr id="4" name="Content Placeholder 3">
            <a:extLst>
              <a:ext uri="{FF2B5EF4-FFF2-40B4-BE49-F238E27FC236}">
                <a16:creationId xmlns:a16="http://schemas.microsoft.com/office/drawing/2014/main" id="{E97F1C14-AF0C-4E59-AD59-1656D294E849}"/>
              </a:ext>
            </a:extLst>
          </p:cNvPr>
          <p:cNvSpPr>
            <a:spLocks noGrp="1"/>
          </p:cNvSpPr>
          <p:nvPr>
            <p:ph sz="half" idx="2"/>
          </p:nvPr>
        </p:nvSpPr>
        <p:spPr>
          <a:xfrm>
            <a:off x="1613647" y="595673"/>
            <a:ext cx="3500267" cy="7929781"/>
          </a:xfrm>
        </p:spPr>
        <p:txBody>
          <a:bodyPr anchor="t"/>
          <a:lstStyle/>
          <a:p>
            <a:r>
              <a:rPr lang="en-US" dirty="0"/>
              <a:t>11:1			About the hardships	</a:t>
            </a:r>
          </a:p>
          <a:p>
            <a:endParaRPr lang="en-US" dirty="0"/>
          </a:p>
          <a:p>
            <a:pPr marL="0" indent="0">
              <a:buNone/>
            </a:pPr>
            <a:endParaRPr lang="en-US" dirty="0"/>
          </a:p>
        </p:txBody>
      </p:sp>
      <p:sp>
        <p:nvSpPr>
          <p:cNvPr id="5" name="Text Placeholder 4">
            <a:extLst>
              <a:ext uri="{FF2B5EF4-FFF2-40B4-BE49-F238E27FC236}">
                <a16:creationId xmlns:a16="http://schemas.microsoft.com/office/drawing/2014/main" id="{B5D9C287-0A7E-4F86-9DDF-11F86B4F85D7}"/>
              </a:ext>
            </a:extLst>
          </p:cNvPr>
          <p:cNvSpPr>
            <a:spLocks noGrp="1"/>
          </p:cNvSpPr>
          <p:nvPr>
            <p:ph type="body" sz="quarter" idx="3"/>
          </p:nvPr>
        </p:nvSpPr>
        <p:spPr>
          <a:xfrm>
            <a:off x="5374452" y="148075"/>
            <a:ext cx="3254005" cy="480218"/>
          </a:xfrm>
        </p:spPr>
        <p:txBody>
          <a:bodyPr anchor="t"/>
          <a:lstStyle/>
          <a:p>
            <a:r>
              <a:rPr lang="en-US" b="1" u="sng" dirty="0"/>
              <a:t>Sin</a:t>
            </a:r>
            <a:r>
              <a:rPr lang="en-US" dirty="0"/>
              <a:t>						</a:t>
            </a:r>
            <a:r>
              <a:rPr lang="en-US" b="1" u="sng" dirty="0"/>
              <a:t>Result</a:t>
            </a:r>
          </a:p>
        </p:txBody>
      </p:sp>
      <p:sp>
        <p:nvSpPr>
          <p:cNvPr id="6" name="Content Placeholder 5">
            <a:extLst>
              <a:ext uri="{FF2B5EF4-FFF2-40B4-BE49-F238E27FC236}">
                <a16:creationId xmlns:a16="http://schemas.microsoft.com/office/drawing/2014/main" id="{E22C256D-8137-4AFE-A8BA-8A7EDDA1CAE7}"/>
              </a:ext>
            </a:extLst>
          </p:cNvPr>
          <p:cNvSpPr>
            <a:spLocks noGrp="1"/>
          </p:cNvSpPr>
          <p:nvPr>
            <p:ph sz="quarter" idx="4"/>
          </p:nvPr>
        </p:nvSpPr>
        <p:spPr>
          <a:xfrm>
            <a:off x="5113914" y="596968"/>
            <a:ext cx="4030086" cy="4722283"/>
          </a:xfrm>
        </p:spPr>
        <p:txBody>
          <a:bodyPr anchor="t"/>
          <a:lstStyle/>
          <a:p>
            <a:pPr marL="0" indent="0">
              <a:buNone/>
            </a:pPr>
            <a:r>
              <a:rPr lang="en-US" dirty="0"/>
              <a:t>Complained about        Thousands of people their problems instead   were destroyed when of praying to God	      God sent a plague about them                     of fire to punish them</a:t>
            </a:r>
          </a:p>
        </p:txBody>
      </p:sp>
    </p:spTree>
    <p:extLst>
      <p:ext uri="{BB962C8B-B14F-4D97-AF65-F5344CB8AC3E}">
        <p14:creationId xmlns:p14="http://schemas.microsoft.com/office/powerpoint/2010/main" val="2006256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BA0F4F7-30F8-4917-AC84-C61E6C442FFC}"/>
              </a:ext>
            </a:extLst>
          </p:cNvPr>
          <p:cNvSpPr>
            <a:spLocks noGrp="1"/>
          </p:cNvSpPr>
          <p:nvPr>
            <p:ph type="body" idx="1"/>
          </p:nvPr>
        </p:nvSpPr>
        <p:spPr>
          <a:xfrm>
            <a:off x="1613648" y="148075"/>
            <a:ext cx="3500267" cy="480218"/>
          </a:xfrm>
        </p:spPr>
        <p:txBody>
          <a:bodyPr anchor="t"/>
          <a:lstStyle/>
          <a:p>
            <a:r>
              <a:rPr lang="en-US" b="1" u="sng" dirty="0"/>
              <a:t>Reference</a:t>
            </a:r>
            <a:r>
              <a:rPr lang="en-US" dirty="0"/>
              <a:t>	</a:t>
            </a:r>
            <a:r>
              <a:rPr lang="en-US" b="1" u="sng" dirty="0"/>
              <a:t>Complaint</a:t>
            </a:r>
          </a:p>
        </p:txBody>
      </p:sp>
      <p:sp>
        <p:nvSpPr>
          <p:cNvPr id="4" name="Content Placeholder 3">
            <a:extLst>
              <a:ext uri="{FF2B5EF4-FFF2-40B4-BE49-F238E27FC236}">
                <a16:creationId xmlns:a16="http://schemas.microsoft.com/office/drawing/2014/main" id="{E97F1C14-AF0C-4E59-AD59-1656D294E849}"/>
              </a:ext>
            </a:extLst>
          </p:cNvPr>
          <p:cNvSpPr>
            <a:spLocks noGrp="1"/>
          </p:cNvSpPr>
          <p:nvPr>
            <p:ph sz="half" idx="2"/>
          </p:nvPr>
        </p:nvSpPr>
        <p:spPr>
          <a:xfrm>
            <a:off x="1613647" y="595673"/>
            <a:ext cx="3500267" cy="7929781"/>
          </a:xfrm>
        </p:spPr>
        <p:txBody>
          <a:bodyPr anchor="t"/>
          <a:lstStyle/>
          <a:p>
            <a:r>
              <a:rPr lang="en-US" dirty="0"/>
              <a:t>11:1			About the hardships	</a:t>
            </a:r>
          </a:p>
          <a:p>
            <a:endParaRPr lang="en-US" dirty="0"/>
          </a:p>
          <a:p>
            <a:endParaRPr lang="en-US" dirty="0"/>
          </a:p>
          <a:p>
            <a:r>
              <a:rPr lang="en-US" dirty="0"/>
              <a:t>11:4			About the lack of        				meat</a:t>
            </a:r>
          </a:p>
          <a:p>
            <a:endParaRPr lang="en-US" dirty="0"/>
          </a:p>
          <a:p>
            <a:pPr marL="0" indent="0">
              <a:buNone/>
            </a:pPr>
            <a:endParaRPr lang="en-US" dirty="0"/>
          </a:p>
        </p:txBody>
      </p:sp>
      <p:sp>
        <p:nvSpPr>
          <p:cNvPr id="5" name="Text Placeholder 4">
            <a:extLst>
              <a:ext uri="{FF2B5EF4-FFF2-40B4-BE49-F238E27FC236}">
                <a16:creationId xmlns:a16="http://schemas.microsoft.com/office/drawing/2014/main" id="{B5D9C287-0A7E-4F86-9DDF-11F86B4F85D7}"/>
              </a:ext>
            </a:extLst>
          </p:cNvPr>
          <p:cNvSpPr>
            <a:spLocks noGrp="1"/>
          </p:cNvSpPr>
          <p:nvPr>
            <p:ph type="body" sz="quarter" idx="3"/>
          </p:nvPr>
        </p:nvSpPr>
        <p:spPr>
          <a:xfrm>
            <a:off x="5374452" y="148075"/>
            <a:ext cx="3254005" cy="480218"/>
          </a:xfrm>
        </p:spPr>
        <p:txBody>
          <a:bodyPr anchor="t"/>
          <a:lstStyle/>
          <a:p>
            <a:r>
              <a:rPr lang="en-US" b="1" u="sng" dirty="0"/>
              <a:t>Sin</a:t>
            </a:r>
            <a:r>
              <a:rPr lang="en-US" dirty="0"/>
              <a:t>						</a:t>
            </a:r>
            <a:r>
              <a:rPr lang="en-US" b="1" u="sng" dirty="0"/>
              <a:t>Result</a:t>
            </a:r>
          </a:p>
        </p:txBody>
      </p:sp>
      <p:sp>
        <p:nvSpPr>
          <p:cNvPr id="6" name="Content Placeholder 5">
            <a:extLst>
              <a:ext uri="{FF2B5EF4-FFF2-40B4-BE49-F238E27FC236}">
                <a16:creationId xmlns:a16="http://schemas.microsoft.com/office/drawing/2014/main" id="{E22C256D-8137-4AFE-A8BA-8A7EDDA1CAE7}"/>
              </a:ext>
            </a:extLst>
          </p:cNvPr>
          <p:cNvSpPr>
            <a:spLocks noGrp="1"/>
          </p:cNvSpPr>
          <p:nvPr>
            <p:ph sz="quarter" idx="4"/>
          </p:nvPr>
        </p:nvSpPr>
        <p:spPr>
          <a:xfrm>
            <a:off x="5113914" y="596968"/>
            <a:ext cx="4030086" cy="4722283"/>
          </a:xfrm>
        </p:spPr>
        <p:txBody>
          <a:bodyPr anchor="t"/>
          <a:lstStyle/>
          <a:p>
            <a:pPr marL="0" indent="0">
              <a:buNone/>
            </a:pPr>
            <a:r>
              <a:rPr lang="en-US" dirty="0"/>
              <a:t>Complained about        Thousands of people their problems instead   were destroyed when of praying to God	      God sent a plague about them                     of fire to punish them</a:t>
            </a:r>
          </a:p>
          <a:p>
            <a:pPr marL="0" indent="0">
              <a:buNone/>
            </a:pPr>
            <a:r>
              <a:rPr lang="en-US" dirty="0"/>
              <a:t>Lusted after things	      God sent quail, but as they didn’t have	      the people began to 					      eat, God struck them 					      with a plague that 						      killed many</a:t>
            </a:r>
          </a:p>
        </p:txBody>
      </p:sp>
    </p:spTree>
    <p:extLst>
      <p:ext uri="{BB962C8B-B14F-4D97-AF65-F5344CB8AC3E}">
        <p14:creationId xmlns:p14="http://schemas.microsoft.com/office/powerpoint/2010/main" val="1856341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BA0F4F7-30F8-4917-AC84-C61E6C442FFC}"/>
              </a:ext>
            </a:extLst>
          </p:cNvPr>
          <p:cNvSpPr>
            <a:spLocks noGrp="1"/>
          </p:cNvSpPr>
          <p:nvPr>
            <p:ph type="body" idx="1"/>
          </p:nvPr>
        </p:nvSpPr>
        <p:spPr>
          <a:xfrm>
            <a:off x="1613648" y="148075"/>
            <a:ext cx="3500267" cy="480218"/>
          </a:xfrm>
        </p:spPr>
        <p:txBody>
          <a:bodyPr anchor="t"/>
          <a:lstStyle/>
          <a:p>
            <a:r>
              <a:rPr lang="en-US" b="1" u="sng" dirty="0"/>
              <a:t>Reference</a:t>
            </a:r>
            <a:r>
              <a:rPr lang="en-US" dirty="0"/>
              <a:t>	</a:t>
            </a:r>
            <a:r>
              <a:rPr lang="en-US" b="1" u="sng" dirty="0"/>
              <a:t>Complaint</a:t>
            </a:r>
          </a:p>
        </p:txBody>
      </p:sp>
      <p:sp>
        <p:nvSpPr>
          <p:cNvPr id="4" name="Content Placeholder 3">
            <a:extLst>
              <a:ext uri="{FF2B5EF4-FFF2-40B4-BE49-F238E27FC236}">
                <a16:creationId xmlns:a16="http://schemas.microsoft.com/office/drawing/2014/main" id="{E97F1C14-AF0C-4E59-AD59-1656D294E849}"/>
              </a:ext>
            </a:extLst>
          </p:cNvPr>
          <p:cNvSpPr>
            <a:spLocks noGrp="1"/>
          </p:cNvSpPr>
          <p:nvPr>
            <p:ph sz="half" idx="2"/>
          </p:nvPr>
        </p:nvSpPr>
        <p:spPr>
          <a:xfrm>
            <a:off x="1613647" y="595673"/>
            <a:ext cx="3500267" cy="7929781"/>
          </a:xfrm>
        </p:spPr>
        <p:txBody>
          <a:bodyPr anchor="t"/>
          <a:lstStyle/>
          <a:p>
            <a:r>
              <a:rPr lang="en-US" dirty="0"/>
              <a:t>11:1			About the hardships	</a:t>
            </a:r>
          </a:p>
          <a:p>
            <a:endParaRPr lang="en-US" dirty="0"/>
          </a:p>
          <a:p>
            <a:endParaRPr lang="en-US" dirty="0"/>
          </a:p>
          <a:p>
            <a:r>
              <a:rPr lang="en-US" dirty="0"/>
              <a:t>11:4			About the lack of        				meat</a:t>
            </a:r>
          </a:p>
          <a:p>
            <a:endParaRPr lang="en-US" dirty="0"/>
          </a:p>
          <a:p>
            <a:endParaRPr lang="en-US" dirty="0"/>
          </a:p>
          <a:p>
            <a:r>
              <a:rPr lang="en-US" dirty="0"/>
              <a:t>14:1-4		About being stuck in 				the desert</a:t>
            </a:r>
          </a:p>
        </p:txBody>
      </p:sp>
      <p:sp>
        <p:nvSpPr>
          <p:cNvPr id="5" name="Text Placeholder 4">
            <a:extLst>
              <a:ext uri="{FF2B5EF4-FFF2-40B4-BE49-F238E27FC236}">
                <a16:creationId xmlns:a16="http://schemas.microsoft.com/office/drawing/2014/main" id="{B5D9C287-0A7E-4F86-9DDF-11F86B4F85D7}"/>
              </a:ext>
            </a:extLst>
          </p:cNvPr>
          <p:cNvSpPr>
            <a:spLocks noGrp="1"/>
          </p:cNvSpPr>
          <p:nvPr>
            <p:ph type="body" sz="quarter" idx="3"/>
          </p:nvPr>
        </p:nvSpPr>
        <p:spPr>
          <a:xfrm>
            <a:off x="5374452" y="148075"/>
            <a:ext cx="3254005" cy="480218"/>
          </a:xfrm>
        </p:spPr>
        <p:txBody>
          <a:bodyPr anchor="t"/>
          <a:lstStyle/>
          <a:p>
            <a:r>
              <a:rPr lang="en-US" b="1" u="sng" dirty="0"/>
              <a:t>Sin</a:t>
            </a:r>
            <a:r>
              <a:rPr lang="en-US" dirty="0"/>
              <a:t>						</a:t>
            </a:r>
            <a:r>
              <a:rPr lang="en-US" b="1" u="sng" dirty="0"/>
              <a:t>Result</a:t>
            </a:r>
          </a:p>
        </p:txBody>
      </p:sp>
      <p:sp>
        <p:nvSpPr>
          <p:cNvPr id="6" name="Content Placeholder 5">
            <a:extLst>
              <a:ext uri="{FF2B5EF4-FFF2-40B4-BE49-F238E27FC236}">
                <a16:creationId xmlns:a16="http://schemas.microsoft.com/office/drawing/2014/main" id="{E22C256D-8137-4AFE-A8BA-8A7EDDA1CAE7}"/>
              </a:ext>
            </a:extLst>
          </p:cNvPr>
          <p:cNvSpPr>
            <a:spLocks noGrp="1"/>
          </p:cNvSpPr>
          <p:nvPr>
            <p:ph sz="quarter" idx="4"/>
          </p:nvPr>
        </p:nvSpPr>
        <p:spPr>
          <a:xfrm>
            <a:off x="5113914" y="596968"/>
            <a:ext cx="4030086" cy="4722283"/>
          </a:xfrm>
        </p:spPr>
        <p:txBody>
          <a:bodyPr anchor="t"/>
          <a:lstStyle/>
          <a:p>
            <a:pPr marL="0" indent="0">
              <a:buNone/>
            </a:pPr>
            <a:r>
              <a:rPr lang="en-US" dirty="0"/>
              <a:t>Complained about        Thousands of people their problems instead   were destroyed when of praying to God	      God sent a plague about them                     of fire to punish them</a:t>
            </a:r>
          </a:p>
          <a:p>
            <a:pPr marL="0" indent="0">
              <a:buNone/>
            </a:pPr>
            <a:r>
              <a:rPr lang="en-US" dirty="0"/>
              <a:t>Lusted after things	      God sent quail, but as they didn’t have	      the people began to 					      eat, God struck them 					      with a plague that 						      killed many</a:t>
            </a:r>
          </a:p>
          <a:p>
            <a:pPr marL="0" indent="0">
              <a:buNone/>
            </a:pPr>
            <a:r>
              <a:rPr lang="en-US" dirty="0"/>
              <a:t>Openly rebelled 	      All who complained against God’s leaders    were not allowed to and failed to trust	      enter the promised      in His promises		      land, being doomed 					      to wander in the 							      desert until they died</a:t>
            </a:r>
          </a:p>
        </p:txBody>
      </p:sp>
    </p:spTree>
    <p:extLst>
      <p:ext uri="{BB962C8B-B14F-4D97-AF65-F5344CB8AC3E}">
        <p14:creationId xmlns:p14="http://schemas.microsoft.com/office/powerpoint/2010/main" val="1232920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BA0F4F7-30F8-4917-AC84-C61E6C442FFC}"/>
              </a:ext>
            </a:extLst>
          </p:cNvPr>
          <p:cNvSpPr>
            <a:spLocks noGrp="1"/>
          </p:cNvSpPr>
          <p:nvPr>
            <p:ph type="body" idx="1"/>
          </p:nvPr>
        </p:nvSpPr>
        <p:spPr>
          <a:xfrm>
            <a:off x="1613648" y="148075"/>
            <a:ext cx="3500267" cy="480218"/>
          </a:xfrm>
        </p:spPr>
        <p:txBody>
          <a:bodyPr anchor="t"/>
          <a:lstStyle/>
          <a:p>
            <a:r>
              <a:rPr lang="en-US" b="1" u="sng" dirty="0"/>
              <a:t>Reference</a:t>
            </a:r>
            <a:r>
              <a:rPr lang="en-US" dirty="0"/>
              <a:t>	</a:t>
            </a:r>
            <a:r>
              <a:rPr lang="en-US" b="1" u="sng" dirty="0"/>
              <a:t>Complaint</a:t>
            </a:r>
          </a:p>
        </p:txBody>
      </p:sp>
      <p:sp>
        <p:nvSpPr>
          <p:cNvPr id="4" name="Content Placeholder 3">
            <a:extLst>
              <a:ext uri="{FF2B5EF4-FFF2-40B4-BE49-F238E27FC236}">
                <a16:creationId xmlns:a16="http://schemas.microsoft.com/office/drawing/2014/main" id="{E97F1C14-AF0C-4E59-AD59-1656D294E849}"/>
              </a:ext>
            </a:extLst>
          </p:cNvPr>
          <p:cNvSpPr>
            <a:spLocks noGrp="1"/>
          </p:cNvSpPr>
          <p:nvPr>
            <p:ph sz="half" idx="2"/>
          </p:nvPr>
        </p:nvSpPr>
        <p:spPr>
          <a:xfrm>
            <a:off x="1613647" y="595673"/>
            <a:ext cx="3500267" cy="7929781"/>
          </a:xfrm>
        </p:spPr>
        <p:txBody>
          <a:bodyPr anchor="t"/>
          <a:lstStyle/>
          <a:p>
            <a:r>
              <a:rPr lang="en-US" dirty="0"/>
              <a:t>11:1			About the hardships	</a:t>
            </a:r>
          </a:p>
          <a:p>
            <a:endParaRPr lang="en-US" dirty="0"/>
          </a:p>
          <a:p>
            <a:endParaRPr lang="en-US" dirty="0"/>
          </a:p>
          <a:p>
            <a:r>
              <a:rPr lang="en-US" dirty="0"/>
              <a:t>11:4			About the lack of        				meat</a:t>
            </a:r>
          </a:p>
          <a:p>
            <a:endParaRPr lang="en-US" dirty="0"/>
          </a:p>
          <a:p>
            <a:endParaRPr lang="en-US" dirty="0"/>
          </a:p>
          <a:p>
            <a:r>
              <a:rPr lang="en-US" dirty="0"/>
              <a:t>14:1-4		About being stuck in 				the desert</a:t>
            </a:r>
          </a:p>
          <a:p>
            <a:endParaRPr lang="en-US" dirty="0"/>
          </a:p>
          <a:p>
            <a:endParaRPr lang="en-US" dirty="0"/>
          </a:p>
          <a:p>
            <a:pPr marL="0" indent="0">
              <a:buNone/>
            </a:pPr>
            <a:endParaRPr lang="en-US" sz="800" dirty="0"/>
          </a:p>
          <a:p>
            <a:r>
              <a:rPr lang="en-US" dirty="0"/>
              <a:t>16:3			About Moses’ and 					Aaron’s authority and				leadership</a:t>
            </a:r>
          </a:p>
        </p:txBody>
      </p:sp>
      <p:sp>
        <p:nvSpPr>
          <p:cNvPr id="5" name="Text Placeholder 4">
            <a:extLst>
              <a:ext uri="{FF2B5EF4-FFF2-40B4-BE49-F238E27FC236}">
                <a16:creationId xmlns:a16="http://schemas.microsoft.com/office/drawing/2014/main" id="{B5D9C287-0A7E-4F86-9DDF-11F86B4F85D7}"/>
              </a:ext>
            </a:extLst>
          </p:cNvPr>
          <p:cNvSpPr>
            <a:spLocks noGrp="1"/>
          </p:cNvSpPr>
          <p:nvPr>
            <p:ph type="body" sz="quarter" idx="3"/>
          </p:nvPr>
        </p:nvSpPr>
        <p:spPr>
          <a:xfrm>
            <a:off x="5374452" y="148075"/>
            <a:ext cx="3254005" cy="480218"/>
          </a:xfrm>
        </p:spPr>
        <p:txBody>
          <a:bodyPr anchor="t"/>
          <a:lstStyle/>
          <a:p>
            <a:r>
              <a:rPr lang="en-US" b="1" u="sng" dirty="0"/>
              <a:t>Sin</a:t>
            </a:r>
            <a:r>
              <a:rPr lang="en-US" dirty="0"/>
              <a:t>						</a:t>
            </a:r>
            <a:r>
              <a:rPr lang="en-US" b="1" u="sng" dirty="0"/>
              <a:t>Result</a:t>
            </a:r>
          </a:p>
        </p:txBody>
      </p:sp>
      <p:sp>
        <p:nvSpPr>
          <p:cNvPr id="6" name="Content Placeholder 5">
            <a:extLst>
              <a:ext uri="{FF2B5EF4-FFF2-40B4-BE49-F238E27FC236}">
                <a16:creationId xmlns:a16="http://schemas.microsoft.com/office/drawing/2014/main" id="{E22C256D-8137-4AFE-A8BA-8A7EDDA1CAE7}"/>
              </a:ext>
            </a:extLst>
          </p:cNvPr>
          <p:cNvSpPr>
            <a:spLocks noGrp="1"/>
          </p:cNvSpPr>
          <p:nvPr>
            <p:ph sz="quarter" idx="4"/>
          </p:nvPr>
        </p:nvSpPr>
        <p:spPr>
          <a:xfrm>
            <a:off x="5113914" y="596968"/>
            <a:ext cx="4030086" cy="5118032"/>
          </a:xfrm>
        </p:spPr>
        <p:txBody>
          <a:bodyPr anchor="t"/>
          <a:lstStyle/>
          <a:p>
            <a:pPr marL="0" indent="0">
              <a:buNone/>
            </a:pPr>
            <a:r>
              <a:rPr lang="en-US" dirty="0"/>
              <a:t>Complained about        Thousands of people their problems instead   were destroyed when of praying to God	      God sent a plague about them                     of fire to punish them</a:t>
            </a:r>
          </a:p>
          <a:p>
            <a:pPr marL="0" indent="0">
              <a:buNone/>
            </a:pPr>
            <a:r>
              <a:rPr lang="en-US" dirty="0"/>
              <a:t>Lusted after things	      God sent quail, but as they didn’t have	      the people began to 					      eat, God struck them 					      with a plague that 						      killed many</a:t>
            </a:r>
          </a:p>
          <a:p>
            <a:pPr marL="0" indent="0">
              <a:buNone/>
            </a:pPr>
            <a:r>
              <a:rPr lang="en-US" dirty="0"/>
              <a:t>Openly rebelled 	      All who complained against God’s leaders    were not allowed to and failed to trust	      enter the promised      in His promises		      land, being doomed 					      to wander in the 							      desert until they died</a:t>
            </a:r>
          </a:p>
          <a:p>
            <a:pPr marL="0" indent="0">
              <a:buNone/>
            </a:pPr>
            <a:r>
              <a:rPr lang="en-US" dirty="0"/>
              <a:t>Were greedy for		      The families, friends, more power and 	      and possessions of authority			      </a:t>
            </a:r>
            <a:r>
              <a:rPr lang="en-US" dirty="0" err="1"/>
              <a:t>Korah</a:t>
            </a:r>
            <a:r>
              <a:rPr lang="en-US" dirty="0"/>
              <a:t>, </a:t>
            </a:r>
            <a:r>
              <a:rPr lang="en-US" dirty="0" err="1"/>
              <a:t>Dathan</a:t>
            </a:r>
            <a:r>
              <a:rPr lang="en-US" dirty="0"/>
              <a:t>, and 						      </a:t>
            </a:r>
            <a:r>
              <a:rPr lang="en-US" dirty="0" err="1"/>
              <a:t>Abiram</a:t>
            </a:r>
            <a:r>
              <a:rPr lang="en-US" dirty="0"/>
              <a:t> were 							      swallowed up by the 					      earth.  Fire burned up 					      the 250 other rebels </a:t>
            </a:r>
          </a:p>
        </p:txBody>
      </p:sp>
    </p:spTree>
    <p:extLst>
      <p:ext uri="{BB962C8B-B14F-4D97-AF65-F5344CB8AC3E}">
        <p14:creationId xmlns:p14="http://schemas.microsoft.com/office/powerpoint/2010/main" val="9227951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BA0F4F7-30F8-4917-AC84-C61E6C442FFC}"/>
              </a:ext>
            </a:extLst>
          </p:cNvPr>
          <p:cNvSpPr>
            <a:spLocks noGrp="1"/>
          </p:cNvSpPr>
          <p:nvPr>
            <p:ph type="body" idx="1"/>
          </p:nvPr>
        </p:nvSpPr>
        <p:spPr>
          <a:xfrm>
            <a:off x="1613648" y="148075"/>
            <a:ext cx="3500267" cy="480218"/>
          </a:xfrm>
        </p:spPr>
        <p:txBody>
          <a:bodyPr anchor="t"/>
          <a:lstStyle/>
          <a:p>
            <a:r>
              <a:rPr lang="en-US" b="1" u="sng" dirty="0"/>
              <a:t>Reference</a:t>
            </a:r>
            <a:r>
              <a:rPr lang="en-US" dirty="0"/>
              <a:t>	</a:t>
            </a:r>
            <a:r>
              <a:rPr lang="en-US" b="1" u="sng" dirty="0"/>
              <a:t>Complaint</a:t>
            </a:r>
          </a:p>
        </p:txBody>
      </p:sp>
      <p:sp>
        <p:nvSpPr>
          <p:cNvPr id="4" name="Content Placeholder 3">
            <a:extLst>
              <a:ext uri="{FF2B5EF4-FFF2-40B4-BE49-F238E27FC236}">
                <a16:creationId xmlns:a16="http://schemas.microsoft.com/office/drawing/2014/main" id="{E97F1C14-AF0C-4E59-AD59-1656D294E849}"/>
              </a:ext>
            </a:extLst>
          </p:cNvPr>
          <p:cNvSpPr>
            <a:spLocks noGrp="1"/>
          </p:cNvSpPr>
          <p:nvPr>
            <p:ph sz="half" idx="2"/>
          </p:nvPr>
        </p:nvSpPr>
        <p:spPr>
          <a:xfrm>
            <a:off x="1613647" y="595673"/>
            <a:ext cx="3500267" cy="7929781"/>
          </a:xfrm>
        </p:spPr>
        <p:txBody>
          <a:bodyPr anchor="t"/>
          <a:lstStyle/>
          <a:p>
            <a:r>
              <a:rPr lang="en-US" dirty="0"/>
              <a:t>16:41		That Moses and Aaron				caused the deaths of 				</a:t>
            </a:r>
            <a:r>
              <a:rPr lang="en-US" dirty="0" err="1"/>
              <a:t>Korah</a:t>
            </a:r>
            <a:r>
              <a:rPr lang="en-US" dirty="0"/>
              <a:t> and his 						conspirators	</a:t>
            </a:r>
          </a:p>
          <a:p>
            <a:endParaRPr lang="en-US" dirty="0"/>
          </a:p>
          <a:p>
            <a:endParaRPr lang="en-US" dirty="0"/>
          </a:p>
          <a:p>
            <a:endParaRPr lang="en-US" dirty="0"/>
          </a:p>
          <a:p>
            <a:pPr marL="0" indent="0">
              <a:buNone/>
            </a:pPr>
            <a:endParaRPr lang="en-US" dirty="0"/>
          </a:p>
        </p:txBody>
      </p:sp>
      <p:sp>
        <p:nvSpPr>
          <p:cNvPr id="5" name="Text Placeholder 4">
            <a:extLst>
              <a:ext uri="{FF2B5EF4-FFF2-40B4-BE49-F238E27FC236}">
                <a16:creationId xmlns:a16="http://schemas.microsoft.com/office/drawing/2014/main" id="{B5D9C287-0A7E-4F86-9DDF-11F86B4F85D7}"/>
              </a:ext>
            </a:extLst>
          </p:cNvPr>
          <p:cNvSpPr>
            <a:spLocks noGrp="1"/>
          </p:cNvSpPr>
          <p:nvPr>
            <p:ph type="body" sz="quarter" idx="3"/>
          </p:nvPr>
        </p:nvSpPr>
        <p:spPr>
          <a:xfrm>
            <a:off x="5374452" y="148075"/>
            <a:ext cx="3254005" cy="480218"/>
          </a:xfrm>
        </p:spPr>
        <p:txBody>
          <a:bodyPr anchor="t"/>
          <a:lstStyle/>
          <a:p>
            <a:r>
              <a:rPr lang="en-US" b="1" u="sng" dirty="0"/>
              <a:t>Sin</a:t>
            </a:r>
            <a:r>
              <a:rPr lang="en-US" dirty="0"/>
              <a:t>						 </a:t>
            </a:r>
            <a:r>
              <a:rPr lang="en-US" b="1" u="sng" dirty="0"/>
              <a:t>Result</a:t>
            </a:r>
          </a:p>
        </p:txBody>
      </p:sp>
      <p:sp>
        <p:nvSpPr>
          <p:cNvPr id="6" name="Content Placeholder 5">
            <a:extLst>
              <a:ext uri="{FF2B5EF4-FFF2-40B4-BE49-F238E27FC236}">
                <a16:creationId xmlns:a16="http://schemas.microsoft.com/office/drawing/2014/main" id="{E22C256D-8137-4AFE-A8BA-8A7EDDA1CAE7}"/>
              </a:ext>
            </a:extLst>
          </p:cNvPr>
          <p:cNvSpPr>
            <a:spLocks noGrp="1"/>
          </p:cNvSpPr>
          <p:nvPr>
            <p:ph sz="quarter" idx="4"/>
          </p:nvPr>
        </p:nvSpPr>
        <p:spPr>
          <a:xfrm>
            <a:off x="5113914" y="596968"/>
            <a:ext cx="4030086" cy="4722283"/>
          </a:xfrm>
        </p:spPr>
        <p:txBody>
          <a:bodyPr anchor="t"/>
          <a:lstStyle/>
          <a:p>
            <a:pPr marL="0" indent="0">
              <a:buNone/>
            </a:pPr>
            <a:r>
              <a:rPr lang="en-US" dirty="0"/>
              <a:t>Blamed others for their	God began to     own troubles			destroy Israel with a 							plague.  Moses and 							Aaron made 								atonement for the 							people, but 14,700 of 						them were killed</a:t>
            </a:r>
          </a:p>
          <a:p>
            <a:pPr marL="0" indent="0">
              <a:buNone/>
            </a:pPr>
            <a:endParaRPr lang="en-US" dirty="0"/>
          </a:p>
        </p:txBody>
      </p:sp>
    </p:spTree>
    <p:extLst>
      <p:ext uri="{BB962C8B-B14F-4D97-AF65-F5344CB8AC3E}">
        <p14:creationId xmlns:p14="http://schemas.microsoft.com/office/powerpoint/2010/main" val="3011417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24B5E2-A3DD-4253-8656-7225701D354C}"/>
              </a:ext>
            </a:extLst>
          </p:cNvPr>
          <p:cNvSpPr/>
          <p:nvPr/>
        </p:nvSpPr>
        <p:spPr>
          <a:xfrm>
            <a:off x="1506817" y="88792"/>
            <a:ext cx="8512736" cy="1285032"/>
          </a:xfrm>
          <a:prstGeom prst="rect">
            <a:avLst/>
          </a:prstGeom>
        </p:spPr>
        <p:txBody>
          <a:bodyPr wrap="square">
            <a:spAutoFit/>
          </a:bodyPr>
          <a:lstStyle/>
          <a:p>
            <a:pPr fontAlgn="base">
              <a:spcAft>
                <a:spcPts val="1250"/>
              </a:spcAft>
            </a:pPr>
            <a:r>
              <a:rPr lang="en-US" sz="2667" b="1" dirty="0">
                <a:solidFill>
                  <a:srgbClr val="222222"/>
                </a:solidFill>
                <a:latin typeface="Georgia" panose="02040502050405020303" pitchFamily="18" charset="0"/>
                <a:ea typeface="Times New Roman" panose="02020603050405020304" pitchFamily="18" charset="0"/>
              </a:rPr>
              <a:t> Outline of the Book of Numbers</a:t>
            </a:r>
            <a:endParaRPr lang="en-US" sz="2000" b="1" dirty="0">
              <a:latin typeface="Times New Roman" panose="02020603050405020304" pitchFamily="18" charset="0"/>
              <a:ea typeface="Times New Roman" panose="02020603050405020304" pitchFamily="18" charset="0"/>
            </a:endParaRPr>
          </a:p>
          <a:p>
            <a:pPr fontAlgn="base">
              <a:lnSpc>
                <a:spcPts val="2400"/>
              </a:lnSpc>
            </a:pPr>
            <a:r>
              <a:rPr lang="en-US" sz="1170" b="1" dirty="0">
                <a:solidFill>
                  <a:srgbClr val="222222"/>
                </a:solidFill>
                <a:latin typeface="Tahoma" panose="020B0604030504040204" pitchFamily="34" charset="0"/>
                <a:ea typeface="Times New Roman" panose="02020603050405020304" pitchFamily="18" charset="0"/>
              </a:rPr>
              <a:t>I.</a:t>
            </a:r>
            <a:r>
              <a:rPr lang="en-US" sz="1170" dirty="0">
                <a:solidFill>
                  <a:srgbClr val="222222"/>
                </a:solidFill>
                <a:latin typeface="Tahoma" panose="020B0604030504040204" pitchFamily="34" charset="0"/>
                <a:ea typeface="Times New Roman" panose="02020603050405020304" pitchFamily="18" charset="0"/>
              </a:rPr>
              <a:t> </a:t>
            </a:r>
            <a:r>
              <a:rPr lang="en-US" sz="1170" b="1" dirty="0">
                <a:solidFill>
                  <a:srgbClr val="222222"/>
                </a:solidFill>
                <a:latin typeface="Tahoma" panose="020B0604030504040204" pitchFamily="34" charset="0"/>
                <a:ea typeface="Times New Roman" panose="02020603050405020304" pitchFamily="18" charset="0"/>
              </a:rPr>
              <a:t>Experiences of the older generation in the wilderness</a:t>
            </a:r>
            <a:r>
              <a:rPr lang="en-US" sz="1170" dirty="0">
                <a:solidFill>
                  <a:srgbClr val="222222"/>
                </a:solidFill>
                <a:latin typeface="Tahoma" panose="020B0604030504040204" pitchFamily="34" charset="0"/>
                <a:ea typeface="Times New Roman" panose="02020603050405020304" pitchFamily="18" charset="0"/>
              </a:rPr>
              <a:t>   </a:t>
            </a:r>
            <a:r>
              <a:rPr lang="en-US" sz="1170" b="1" dirty="0">
                <a:solidFill>
                  <a:srgbClr val="222222"/>
                </a:solidFill>
                <a:latin typeface="Tahoma" panose="020B0604030504040204" pitchFamily="34" charset="0"/>
                <a:ea typeface="Times New Roman" panose="02020603050405020304" pitchFamily="18" charset="0"/>
              </a:rPr>
              <a:t>(chapters </a:t>
            </a:r>
            <a:r>
              <a:rPr lang="en-US" sz="1170" b="1" u="sng" dirty="0">
                <a:solidFill>
                  <a:srgbClr val="488DCD"/>
                </a:solidFill>
                <a:latin typeface="inherit"/>
                <a:ea typeface="Times New Roman" panose="02020603050405020304" pitchFamily="18" charset="0"/>
                <a:cs typeface="Tahoma" panose="020B0604030504040204" pitchFamily="34" charset="0"/>
              </a:rPr>
              <a:t>1—25)</a:t>
            </a:r>
            <a:endParaRPr lang="en-US" sz="1333" b="1"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a:t>
            </a:r>
            <a:endParaRPr lang="en-US" sz="1333"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5767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BA0F4F7-30F8-4917-AC84-C61E6C442FFC}"/>
              </a:ext>
            </a:extLst>
          </p:cNvPr>
          <p:cNvSpPr>
            <a:spLocks noGrp="1"/>
          </p:cNvSpPr>
          <p:nvPr>
            <p:ph type="body" idx="1"/>
          </p:nvPr>
        </p:nvSpPr>
        <p:spPr>
          <a:xfrm>
            <a:off x="1613648" y="148075"/>
            <a:ext cx="3500267" cy="480218"/>
          </a:xfrm>
        </p:spPr>
        <p:txBody>
          <a:bodyPr anchor="t"/>
          <a:lstStyle/>
          <a:p>
            <a:r>
              <a:rPr lang="en-US" b="1" u="sng" dirty="0"/>
              <a:t>Reference</a:t>
            </a:r>
            <a:r>
              <a:rPr lang="en-US" dirty="0"/>
              <a:t>	</a:t>
            </a:r>
            <a:r>
              <a:rPr lang="en-US" b="1" u="sng" dirty="0"/>
              <a:t>Complaint</a:t>
            </a:r>
          </a:p>
        </p:txBody>
      </p:sp>
      <p:sp>
        <p:nvSpPr>
          <p:cNvPr id="4" name="Content Placeholder 3">
            <a:extLst>
              <a:ext uri="{FF2B5EF4-FFF2-40B4-BE49-F238E27FC236}">
                <a16:creationId xmlns:a16="http://schemas.microsoft.com/office/drawing/2014/main" id="{E97F1C14-AF0C-4E59-AD59-1656D294E849}"/>
              </a:ext>
            </a:extLst>
          </p:cNvPr>
          <p:cNvSpPr>
            <a:spLocks noGrp="1"/>
          </p:cNvSpPr>
          <p:nvPr>
            <p:ph sz="half" idx="2"/>
          </p:nvPr>
        </p:nvSpPr>
        <p:spPr>
          <a:xfrm>
            <a:off x="1613647" y="595673"/>
            <a:ext cx="3500267" cy="7929781"/>
          </a:xfrm>
        </p:spPr>
        <p:txBody>
          <a:bodyPr anchor="t"/>
          <a:lstStyle/>
          <a:p>
            <a:r>
              <a:rPr lang="en-US" dirty="0"/>
              <a:t>16:41		That Moses and Aaron				caused the deaths of 				</a:t>
            </a:r>
            <a:r>
              <a:rPr lang="en-US" dirty="0" err="1"/>
              <a:t>Korah</a:t>
            </a:r>
            <a:r>
              <a:rPr lang="en-US" dirty="0"/>
              <a:t> and his 						conspirators	</a:t>
            </a:r>
          </a:p>
          <a:p>
            <a:endParaRPr lang="en-US" dirty="0"/>
          </a:p>
          <a:p>
            <a:endParaRPr lang="en-US" dirty="0"/>
          </a:p>
          <a:p>
            <a:endParaRPr lang="en-US" dirty="0"/>
          </a:p>
          <a:p>
            <a:r>
              <a:rPr lang="en-US" dirty="0"/>
              <a:t>20:2,3		About the lack of 					water</a:t>
            </a:r>
          </a:p>
          <a:p>
            <a:endParaRPr lang="en-US" dirty="0"/>
          </a:p>
          <a:p>
            <a:endParaRPr lang="en-US" dirty="0"/>
          </a:p>
          <a:p>
            <a:pPr marL="0" indent="0">
              <a:buNone/>
            </a:pPr>
            <a:endParaRPr lang="en-US" dirty="0"/>
          </a:p>
        </p:txBody>
      </p:sp>
      <p:sp>
        <p:nvSpPr>
          <p:cNvPr id="5" name="Text Placeholder 4">
            <a:extLst>
              <a:ext uri="{FF2B5EF4-FFF2-40B4-BE49-F238E27FC236}">
                <a16:creationId xmlns:a16="http://schemas.microsoft.com/office/drawing/2014/main" id="{B5D9C287-0A7E-4F86-9DDF-11F86B4F85D7}"/>
              </a:ext>
            </a:extLst>
          </p:cNvPr>
          <p:cNvSpPr>
            <a:spLocks noGrp="1"/>
          </p:cNvSpPr>
          <p:nvPr>
            <p:ph type="body" sz="quarter" idx="3"/>
          </p:nvPr>
        </p:nvSpPr>
        <p:spPr>
          <a:xfrm>
            <a:off x="5374452" y="148075"/>
            <a:ext cx="3254005" cy="480218"/>
          </a:xfrm>
        </p:spPr>
        <p:txBody>
          <a:bodyPr anchor="t"/>
          <a:lstStyle/>
          <a:p>
            <a:r>
              <a:rPr lang="en-US" b="1" u="sng" dirty="0"/>
              <a:t>Sin</a:t>
            </a:r>
            <a:r>
              <a:rPr lang="en-US" dirty="0"/>
              <a:t>						 </a:t>
            </a:r>
            <a:r>
              <a:rPr lang="en-US" b="1" u="sng" dirty="0"/>
              <a:t>Result</a:t>
            </a:r>
          </a:p>
        </p:txBody>
      </p:sp>
      <p:sp>
        <p:nvSpPr>
          <p:cNvPr id="6" name="Content Placeholder 5">
            <a:extLst>
              <a:ext uri="{FF2B5EF4-FFF2-40B4-BE49-F238E27FC236}">
                <a16:creationId xmlns:a16="http://schemas.microsoft.com/office/drawing/2014/main" id="{E22C256D-8137-4AFE-A8BA-8A7EDDA1CAE7}"/>
              </a:ext>
            </a:extLst>
          </p:cNvPr>
          <p:cNvSpPr>
            <a:spLocks noGrp="1"/>
          </p:cNvSpPr>
          <p:nvPr>
            <p:ph sz="quarter" idx="4"/>
          </p:nvPr>
        </p:nvSpPr>
        <p:spPr>
          <a:xfrm>
            <a:off x="5113914" y="596968"/>
            <a:ext cx="4030086" cy="4722283"/>
          </a:xfrm>
        </p:spPr>
        <p:txBody>
          <a:bodyPr anchor="t"/>
          <a:lstStyle/>
          <a:p>
            <a:pPr marL="0" indent="0">
              <a:buNone/>
            </a:pPr>
            <a:r>
              <a:rPr lang="en-US" dirty="0"/>
              <a:t>Blamed others for their	God began to     own troubles			destroy Israel with a 							plague.  Moses and 							Aaron made 								atonement for the 							people, but 14,700 of 						them were killed</a:t>
            </a:r>
          </a:p>
          <a:p>
            <a:pPr marL="0" indent="0">
              <a:buNone/>
            </a:pPr>
            <a:endParaRPr lang="en-US" dirty="0"/>
          </a:p>
          <a:p>
            <a:pPr marL="0" indent="0">
              <a:buNone/>
            </a:pPr>
            <a:r>
              <a:rPr lang="en-US" dirty="0"/>
              <a:t>Refused to believe		Moses sinned along that God would 		with the people.  For provide as He had		this he was banned promised				from entering the 							promised land</a:t>
            </a:r>
          </a:p>
          <a:p>
            <a:pPr marL="0" indent="0">
              <a:buNone/>
            </a:pPr>
            <a:endParaRPr lang="en-US" dirty="0"/>
          </a:p>
        </p:txBody>
      </p:sp>
    </p:spTree>
    <p:extLst>
      <p:ext uri="{BB962C8B-B14F-4D97-AF65-F5344CB8AC3E}">
        <p14:creationId xmlns:p14="http://schemas.microsoft.com/office/powerpoint/2010/main" val="18966764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BA0F4F7-30F8-4917-AC84-C61E6C442FFC}"/>
              </a:ext>
            </a:extLst>
          </p:cNvPr>
          <p:cNvSpPr>
            <a:spLocks noGrp="1"/>
          </p:cNvSpPr>
          <p:nvPr>
            <p:ph type="body" idx="1"/>
          </p:nvPr>
        </p:nvSpPr>
        <p:spPr>
          <a:xfrm>
            <a:off x="1613648" y="148075"/>
            <a:ext cx="3500267" cy="480218"/>
          </a:xfrm>
        </p:spPr>
        <p:txBody>
          <a:bodyPr anchor="t"/>
          <a:lstStyle/>
          <a:p>
            <a:r>
              <a:rPr lang="en-US" b="1" u="sng" dirty="0"/>
              <a:t>Reference</a:t>
            </a:r>
            <a:r>
              <a:rPr lang="en-US" dirty="0"/>
              <a:t>	</a:t>
            </a:r>
            <a:r>
              <a:rPr lang="en-US" b="1" u="sng" dirty="0"/>
              <a:t>Complaint</a:t>
            </a:r>
          </a:p>
        </p:txBody>
      </p:sp>
      <p:sp>
        <p:nvSpPr>
          <p:cNvPr id="4" name="Content Placeholder 3">
            <a:extLst>
              <a:ext uri="{FF2B5EF4-FFF2-40B4-BE49-F238E27FC236}">
                <a16:creationId xmlns:a16="http://schemas.microsoft.com/office/drawing/2014/main" id="{E97F1C14-AF0C-4E59-AD59-1656D294E849}"/>
              </a:ext>
            </a:extLst>
          </p:cNvPr>
          <p:cNvSpPr>
            <a:spLocks noGrp="1"/>
          </p:cNvSpPr>
          <p:nvPr>
            <p:ph sz="half" idx="2"/>
          </p:nvPr>
        </p:nvSpPr>
        <p:spPr>
          <a:xfrm>
            <a:off x="1613647" y="595673"/>
            <a:ext cx="3500267" cy="7929781"/>
          </a:xfrm>
        </p:spPr>
        <p:txBody>
          <a:bodyPr anchor="t"/>
          <a:lstStyle/>
          <a:p>
            <a:r>
              <a:rPr lang="en-US" dirty="0"/>
              <a:t>16:41		That Moses and Aaron				caused the deaths of 				</a:t>
            </a:r>
            <a:r>
              <a:rPr lang="en-US" dirty="0" err="1"/>
              <a:t>Korah</a:t>
            </a:r>
            <a:r>
              <a:rPr lang="en-US" dirty="0"/>
              <a:t> and his 						conspirators	</a:t>
            </a:r>
          </a:p>
          <a:p>
            <a:endParaRPr lang="en-US" dirty="0"/>
          </a:p>
          <a:p>
            <a:endParaRPr lang="en-US" dirty="0"/>
          </a:p>
          <a:p>
            <a:endParaRPr lang="en-US" dirty="0"/>
          </a:p>
          <a:p>
            <a:r>
              <a:rPr lang="en-US" dirty="0"/>
              <a:t>20:2,3		About the lack of 					water</a:t>
            </a:r>
          </a:p>
          <a:p>
            <a:endParaRPr lang="en-US" dirty="0"/>
          </a:p>
          <a:p>
            <a:endParaRPr lang="en-US" dirty="0"/>
          </a:p>
          <a:p>
            <a:endParaRPr lang="en-US" dirty="0"/>
          </a:p>
          <a:p>
            <a:r>
              <a:rPr lang="en-US" dirty="0"/>
              <a:t>21:5			That God and Moses 				brought them into the 				desert</a:t>
            </a:r>
          </a:p>
          <a:p>
            <a:pPr marL="0" indent="0">
              <a:buNone/>
            </a:pPr>
            <a:endParaRPr lang="en-US" dirty="0"/>
          </a:p>
        </p:txBody>
      </p:sp>
      <p:sp>
        <p:nvSpPr>
          <p:cNvPr id="5" name="Text Placeholder 4">
            <a:extLst>
              <a:ext uri="{FF2B5EF4-FFF2-40B4-BE49-F238E27FC236}">
                <a16:creationId xmlns:a16="http://schemas.microsoft.com/office/drawing/2014/main" id="{B5D9C287-0A7E-4F86-9DDF-11F86B4F85D7}"/>
              </a:ext>
            </a:extLst>
          </p:cNvPr>
          <p:cNvSpPr>
            <a:spLocks noGrp="1"/>
          </p:cNvSpPr>
          <p:nvPr>
            <p:ph type="body" sz="quarter" idx="3"/>
          </p:nvPr>
        </p:nvSpPr>
        <p:spPr>
          <a:xfrm>
            <a:off x="5374452" y="148075"/>
            <a:ext cx="3254005" cy="480218"/>
          </a:xfrm>
        </p:spPr>
        <p:txBody>
          <a:bodyPr anchor="t"/>
          <a:lstStyle/>
          <a:p>
            <a:r>
              <a:rPr lang="en-US" b="1" u="sng" dirty="0"/>
              <a:t>Sin</a:t>
            </a:r>
            <a:r>
              <a:rPr lang="en-US" dirty="0"/>
              <a:t>						 </a:t>
            </a:r>
            <a:r>
              <a:rPr lang="en-US" b="1" u="sng" dirty="0"/>
              <a:t>Result</a:t>
            </a:r>
          </a:p>
        </p:txBody>
      </p:sp>
      <p:sp>
        <p:nvSpPr>
          <p:cNvPr id="6" name="Content Placeholder 5">
            <a:extLst>
              <a:ext uri="{FF2B5EF4-FFF2-40B4-BE49-F238E27FC236}">
                <a16:creationId xmlns:a16="http://schemas.microsoft.com/office/drawing/2014/main" id="{E22C256D-8137-4AFE-A8BA-8A7EDDA1CAE7}"/>
              </a:ext>
            </a:extLst>
          </p:cNvPr>
          <p:cNvSpPr>
            <a:spLocks noGrp="1"/>
          </p:cNvSpPr>
          <p:nvPr>
            <p:ph sz="quarter" idx="4"/>
          </p:nvPr>
        </p:nvSpPr>
        <p:spPr>
          <a:xfrm>
            <a:off x="5113914" y="596968"/>
            <a:ext cx="4030086" cy="4722283"/>
          </a:xfrm>
        </p:spPr>
        <p:txBody>
          <a:bodyPr anchor="t"/>
          <a:lstStyle/>
          <a:p>
            <a:pPr marL="0" indent="0">
              <a:buNone/>
            </a:pPr>
            <a:r>
              <a:rPr lang="en-US" dirty="0"/>
              <a:t>Blamed others for their	God began to     own troubles			destroy Israel with a 							plague.  Moses and 							Aaron made 								atonement for the 							people, but 14,700 of 						them were killed</a:t>
            </a:r>
          </a:p>
          <a:p>
            <a:pPr marL="0" indent="0">
              <a:buNone/>
            </a:pPr>
            <a:endParaRPr lang="en-US" dirty="0"/>
          </a:p>
          <a:p>
            <a:pPr marL="0" indent="0">
              <a:buNone/>
            </a:pPr>
            <a:r>
              <a:rPr lang="en-US" dirty="0"/>
              <a:t>Refused to believe		Moses sinned along that God would 		with the people.  For provide as He had		this he was banned promised				from entering the 							promised land</a:t>
            </a:r>
          </a:p>
          <a:p>
            <a:pPr marL="0" indent="0">
              <a:buNone/>
            </a:pPr>
            <a:endParaRPr lang="en-US" dirty="0"/>
          </a:p>
          <a:p>
            <a:pPr marL="0" indent="0">
              <a:buNone/>
            </a:pPr>
            <a:r>
              <a:rPr lang="en-US" dirty="0"/>
              <a:t>Failed to recognize		God sent venomous that their problems 		snakes that killed were brought on by 		many people and their own 				seriously injured disobedience			many others</a:t>
            </a:r>
          </a:p>
        </p:txBody>
      </p:sp>
    </p:spTree>
    <p:extLst>
      <p:ext uri="{BB962C8B-B14F-4D97-AF65-F5344CB8AC3E}">
        <p14:creationId xmlns:p14="http://schemas.microsoft.com/office/powerpoint/2010/main" val="2958452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BA0F4F7-30F8-4917-AC84-C61E6C442FFC}"/>
              </a:ext>
            </a:extLst>
          </p:cNvPr>
          <p:cNvSpPr>
            <a:spLocks noGrp="1"/>
          </p:cNvSpPr>
          <p:nvPr>
            <p:ph type="body" idx="1"/>
          </p:nvPr>
        </p:nvSpPr>
        <p:spPr>
          <a:xfrm>
            <a:off x="1613648" y="148075"/>
            <a:ext cx="3500267" cy="480218"/>
          </a:xfrm>
        </p:spPr>
        <p:txBody>
          <a:bodyPr anchor="t"/>
          <a:lstStyle/>
          <a:p>
            <a:r>
              <a:rPr lang="en-US" b="1" u="sng" dirty="0"/>
              <a:t>Reference</a:t>
            </a:r>
            <a:r>
              <a:rPr lang="en-US" dirty="0"/>
              <a:t>	</a:t>
            </a:r>
            <a:r>
              <a:rPr lang="en-US" b="1" u="sng" dirty="0"/>
              <a:t>Complaint</a:t>
            </a:r>
          </a:p>
        </p:txBody>
      </p:sp>
      <p:sp>
        <p:nvSpPr>
          <p:cNvPr id="4" name="Content Placeholder 3">
            <a:extLst>
              <a:ext uri="{FF2B5EF4-FFF2-40B4-BE49-F238E27FC236}">
                <a16:creationId xmlns:a16="http://schemas.microsoft.com/office/drawing/2014/main" id="{E97F1C14-AF0C-4E59-AD59-1656D294E849}"/>
              </a:ext>
            </a:extLst>
          </p:cNvPr>
          <p:cNvSpPr>
            <a:spLocks noGrp="1"/>
          </p:cNvSpPr>
          <p:nvPr>
            <p:ph sz="half" idx="2"/>
          </p:nvPr>
        </p:nvSpPr>
        <p:spPr>
          <a:xfrm>
            <a:off x="1613647" y="595673"/>
            <a:ext cx="3500267" cy="7929781"/>
          </a:xfrm>
        </p:spPr>
        <p:txBody>
          <a:bodyPr anchor="t"/>
          <a:lstStyle/>
          <a:p>
            <a:r>
              <a:rPr lang="en-US" dirty="0"/>
              <a:t>11:1			About the hardships	</a:t>
            </a:r>
          </a:p>
          <a:p>
            <a:endParaRPr lang="en-US" dirty="0"/>
          </a:p>
          <a:p>
            <a:endParaRPr lang="en-US" dirty="0"/>
          </a:p>
          <a:p>
            <a:r>
              <a:rPr lang="en-US" dirty="0"/>
              <a:t>11:4			About the lack of        				meat</a:t>
            </a:r>
          </a:p>
          <a:p>
            <a:endParaRPr lang="en-US" dirty="0"/>
          </a:p>
          <a:p>
            <a:endParaRPr lang="en-US" dirty="0"/>
          </a:p>
          <a:p>
            <a:r>
              <a:rPr lang="en-US" dirty="0"/>
              <a:t>14:1-4		About being stuck in 				the desert</a:t>
            </a:r>
          </a:p>
          <a:p>
            <a:endParaRPr lang="en-US" dirty="0"/>
          </a:p>
          <a:p>
            <a:endParaRPr lang="en-US" dirty="0"/>
          </a:p>
          <a:p>
            <a:pPr marL="0" indent="0">
              <a:buNone/>
            </a:pPr>
            <a:endParaRPr lang="en-US" sz="800" dirty="0"/>
          </a:p>
          <a:p>
            <a:r>
              <a:rPr lang="en-US" dirty="0"/>
              <a:t>16:3			About Moses’ and 					Aaron’s authority and				leadership</a:t>
            </a:r>
          </a:p>
        </p:txBody>
      </p:sp>
      <p:sp>
        <p:nvSpPr>
          <p:cNvPr id="5" name="Text Placeholder 4">
            <a:extLst>
              <a:ext uri="{FF2B5EF4-FFF2-40B4-BE49-F238E27FC236}">
                <a16:creationId xmlns:a16="http://schemas.microsoft.com/office/drawing/2014/main" id="{B5D9C287-0A7E-4F86-9DDF-11F86B4F85D7}"/>
              </a:ext>
            </a:extLst>
          </p:cNvPr>
          <p:cNvSpPr>
            <a:spLocks noGrp="1"/>
          </p:cNvSpPr>
          <p:nvPr>
            <p:ph type="body" sz="quarter" idx="3"/>
          </p:nvPr>
        </p:nvSpPr>
        <p:spPr>
          <a:xfrm>
            <a:off x="5374452" y="148075"/>
            <a:ext cx="3254005" cy="480218"/>
          </a:xfrm>
        </p:spPr>
        <p:txBody>
          <a:bodyPr anchor="t"/>
          <a:lstStyle/>
          <a:p>
            <a:r>
              <a:rPr lang="en-US" b="1" u="sng" dirty="0"/>
              <a:t>Sin</a:t>
            </a:r>
            <a:r>
              <a:rPr lang="en-US" dirty="0"/>
              <a:t>						</a:t>
            </a:r>
            <a:r>
              <a:rPr lang="en-US" b="1" u="sng" dirty="0"/>
              <a:t>Result</a:t>
            </a:r>
          </a:p>
        </p:txBody>
      </p:sp>
      <p:sp>
        <p:nvSpPr>
          <p:cNvPr id="6" name="Content Placeholder 5">
            <a:extLst>
              <a:ext uri="{FF2B5EF4-FFF2-40B4-BE49-F238E27FC236}">
                <a16:creationId xmlns:a16="http://schemas.microsoft.com/office/drawing/2014/main" id="{E22C256D-8137-4AFE-A8BA-8A7EDDA1CAE7}"/>
              </a:ext>
            </a:extLst>
          </p:cNvPr>
          <p:cNvSpPr>
            <a:spLocks noGrp="1"/>
          </p:cNvSpPr>
          <p:nvPr>
            <p:ph sz="quarter" idx="4"/>
          </p:nvPr>
        </p:nvSpPr>
        <p:spPr>
          <a:xfrm>
            <a:off x="5113914" y="596968"/>
            <a:ext cx="4030086" cy="5118032"/>
          </a:xfrm>
        </p:spPr>
        <p:txBody>
          <a:bodyPr anchor="t"/>
          <a:lstStyle/>
          <a:p>
            <a:pPr marL="0" indent="0">
              <a:buNone/>
            </a:pPr>
            <a:r>
              <a:rPr lang="en-US" dirty="0"/>
              <a:t>Complained about        Thousands of people their problems instead   were destroyed when of praying to God	      God sent a plague about them                     of fire to punish them</a:t>
            </a:r>
          </a:p>
          <a:p>
            <a:pPr marL="0" indent="0">
              <a:buNone/>
            </a:pPr>
            <a:r>
              <a:rPr lang="en-US" dirty="0"/>
              <a:t>Lusted after things	      God sent quail, but as they didn’t have	      the people began to 					      eat, God struck them 					      with a plague that 						      killed many</a:t>
            </a:r>
          </a:p>
          <a:p>
            <a:pPr marL="0" indent="0">
              <a:buNone/>
            </a:pPr>
            <a:r>
              <a:rPr lang="en-US" dirty="0"/>
              <a:t>Openly rebelled 	      All who complained against God’s leaders    were not allowed to and failed to trust	      enter the promised      in His promises		      land, being doomed 					      to wander in the 							      desert until they died</a:t>
            </a:r>
          </a:p>
          <a:p>
            <a:pPr marL="0" indent="0">
              <a:buNone/>
            </a:pPr>
            <a:r>
              <a:rPr lang="en-US" dirty="0"/>
              <a:t>Were greedy for		      The families, friends, more power and 	      and possessions of authority			      </a:t>
            </a:r>
            <a:r>
              <a:rPr lang="en-US" dirty="0" err="1"/>
              <a:t>Korah</a:t>
            </a:r>
            <a:r>
              <a:rPr lang="en-US" dirty="0"/>
              <a:t>, </a:t>
            </a:r>
            <a:r>
              <a:rPr lang="en-US" dirty="0" err="1"/>
              <a:t>Dathan</a:t>
            </a:r>
            <a:r>
              <a:rPr lang="en-US" dirty="0"/>
              <a:t>, and 						      </a:t>
            </a:r>
            <a:r>
              <a:rPr lang="en-US" dirty="0" err="1"/>
              <a:t>Abiram</a:t>
            </a:r>
            <a:r>
              <a:rPr lang="en-US" dirty="0"/>
              <a:t> were 							      swallowed up by the 					      earth.  Fire burned up 					      the 250 other rebels </a:t>
            </a:r>
          </a:p>
        </p:txBody>
      </p:sp>
    </p:spTree>
    <p:extLst>
      <p:ext uri="{BB962C8B-B14F-4D97-AF65-F5344CB8AC3E}">
        <p14:creationId xmlns:p14="http://schemas.microsoft.com/office/powerpoint/2010/main" val="818264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9552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B5CC9-C141-4F1F-8C4D-7A55D1C09BD9}"/>
              </a:ext>
            </a:extLst>
          </p:cNvPr>
          <p:cNvSpPr>
            <a:spLocks noGrp="1"/>
          </p:cNvSpPr>
          <p:nvPr>
            <p:ph type="title"/>
          </p:nvPr>
        </p:nvSpPr>
        <p:spPr/>
        <p:txBody>
          <a:bodyPr/>
          <a:lstStyle/>
          <a:p>
            <a:r>
              <a:rPr lang="en-US" dirty="0"/>
              <a:t>What’s “in your Wilderness”?</a:t>
            </a:r>
          </a:p>
        </p:txBody>
      </p:sp>
      <p:sp>
        <p:nvSpPr>
          <p:cNvPr id="3" name="Content Placeholder 2">
            <a:extLst>
              <a:ext uri="{FF2B5EF4-FFF2-40B4-BE49-F238E27FC236}">
                <a16:creationId xmlns:a16="http://schemas.microsoft.com/office/drawing/2014/main" id="{53C8A234-8B9E-4D7C-846B-A0F267CD5969}"/>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361705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B5CC9-C141-4F1F-8C4D-7A55D1C09BD9}"/>
              </a:ext>
            </a:extLst>
          </p:cNvPr>
          <p:cNvSpPr>
            <a:spLocks noGrp="1"/>
          </p:cNvSpPr>
          <p:nvPr>
            <p:ph type="title"/>
          </p:nvPr>
        </p:nvSpPr>
        <p:spPr/>
        <p:txBody>
          <a:bodyPr/>
          <a:lstStyle/>
          <a:p>
            <a:r>
              <a:rPr lang="en-US" dirty="0"/>
              <a:t>What’s “in your Wilderness”?</a:t>
            </a:r>
          </a:p>
        </p:txBody>
      </p:sp>
      <p:sp>
        <p:nvSpPr>
          <p:cNvPr id="3" name="Content Placeholder 2">
            <a:extLst>
              <a:ext uri="{FF2B5EF4-FFF2-40B4-BE49-F238E27FC236}">
                <a16:creationId xmlns:a16="http://schemas.microsoft.com/office/drawing/2014/main" id="{53C8A234-8B9E-4D7C-846B-A0F267CD5969}"/>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9318379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522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24B5E2-A3DD-4253-8656-7225701D354C}"/>
              </a:ext>
            </a:extLst>
          </p:cNvPr>
          <p:cNvSpPr/>
          <p:nvPr/>
        </p:nvSpPr>
        <p:spPr>
          <a:xfrm>
            <a:off x="1506817" y="88792"/>
            <a:ext cx="8512736" cy="2516138"/>
          </a:xfrm>
          <a:prstGeom prst="rect">
            <a:avLst/>
          </a:prstGeom>
        </p:spPr>
        <p:txBody>
          <a:bodyPr wrap="square">
            <a:spAutoFit/>
          </a:bodyPr>
          <a:lstStyle/>
          <a:p>
            <a:pPr fontAlgn="base">
              <a:spcAft>
                <a:spcPts val="1250"/>
              </a:spcAft>
            </a:pPr>
            <a:r>
              <a:rPr lang="en-US" sz="2667" b="1" dirty="0">
                <a:solidFill>
                  <a:srgbClr val="222222"/>
                </a:solidFill>
                <a:latin typeface="Georgia" panose="02040502050405020303" pitchFamily="18" charset="0"/>
                <a:ea typeface="Times New Roman" panose="02020603050405020304" pitchFamily="18" charset="0"/>
              </a:rPr>
              <a:t> Outline of the Book of Numbers</a:t>
            </a:r>
            <a:endParaRPr lang="en-US" sz="2000" b="1" dirty="0">
              <a:latin typeface="Times New Roman" panose="02020603050405020304" pitchFamily="18" charset="0"/>
              <a:ea typeface="Times New Roman" panose="02020603050405020304" pitchFamily="18" charset="0"/>
            </a:endParaRPr>
          </a:p>
          <a:p>
            <a:pPr fontAlgn="base">
              <a:lnSpc>
                <a:spcPts val="2400"/>
              </a:lnSpc>
            </a:pPr>
            <a:r>
              <a:rPr lang="en-US" sz="1170" b="1" dirty="0">
                <a:solidFill>
                  <a:srgbClr val="222222"/>
                </a:solidFill>
                <a:latin typeface="Tahoma" panose="020B0604030504040204" pitchFamily="34" charset="0"/>
                <a:ea typeface="Times New Roman" panose="02020603050405020304" pitchFamily="18" charset="0"/>
              </a:rPr>
              <a:t>I.</a:t>
            </a:r>
            <a:r>
              <a:rPr lang="en-US" sz="1170" dirty="0">
                <a:solidFill>
                  <a:srgbClr val="222222"/>
                </a:solidFill>
                <a:latin typeface="Tahoma" panose="020B0604030504040204" pitchFamily="34" charset="0"/>
                <a:ea typeface="Times New Roman" panose="02020603050405020304" pitchFamily="18" charset="0"/>
              </a:rPr>
              <a:t> </a:t>
            </a:r>
            <a:r>
              <a:rPr lang="en-US" sz="1170" b="1" dirty="0">
                <a:solidFill>
                  <a:srgbClr val="222222"/>
                </a:solidFill>
                <a:latin typeface="Tahoma" panose="020B0604030504040204" pitchFamily="34" charset="0"/>
                <a:ea typeface="Times New Roman" panose="02020603050405020304" pitchFamily="18" charset="0"/>
              </a:rPr>
              <a:t>Experiences of the older generation in the wilderness</a:t>
            </a:r>
            <a:r>
              <a:rPr lang="en-US" sz="1170" dirty="0">
                <a:solidFill>
                  <a:srgbClr val="222222"/>
                </a:solidFill>
                <a:latin typeface="Tahoma" panose="020B0604030504040204" pitchFamily="34" charset="0"/>
                <a:ea typeface="Times New Roman" panose="02020603050405020304" pitchFamily="18" charset="0"/>
              </a:rPr>
              <a:t>   </a:t>
            </a:r>
            <a:r>
              <a:rPr lang="en-US" sz="1170" b="1" dirty="0">
                <a:solidFill>
                  <a:srgbClr val="222222"/>
                </a:solidFill>
                <a:latin typeface="Tahoma" panose="020B0604030504040204" pitchFamily="34" charset="0"/>
                <a:ea typeface="Times New Roman" panose="02020603050405020304" pitchFamily="18" charset="0"/>
              </a:rPr>
              <a:t>(chapters </a:t>
            </a:r>
            <a:r>
              <a:rPr lang="en-US" sz="1170" b="1" u="sng" dirty="0">
                <a:solidFill>
                  <a:srgbClr val="488DCD"/>
                </a:solidFill>
                <a:latin typeface="inherit"/>
                <a:ea typeface="Times New Roman" panose="02020603050405020304" pitchFamily="18" charset="0"/>
                <a:cs typeface="Tahoma" panose="020B0604030504040204" pitchFamily="34" charset="0"/>
              </a:rPr>
              <a:t>1—25)</a:t>
            </a:r>
            <a:endParaRPr lang="en-US" sz="1333" b="1"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A. </a:t>
            </a:r>
            <a:r>
              <a:rPr lang="en-US" sz="1170" u="sng" dirty="0">
                <a:solidFill>
                  <a:srgbClr val="222222"/>
                </a:solidFill>
                <a:latin typeface="Tahoma" panose="020B0604030504040204" pitchFamily="34" charset="0"/>
                <a:ea typeface="Times New Roman" panose="02020603050405020304" pitchFamily="18" charset="0"/>
              </a:rPr>
              <a:t>Preparations for entering the Promised Land from the south</a:t>
            </a:r>
            <a:r>
              <a:rPr lang="en-US" sz="1170" dirty="0">
                <a:solidFill>
                  <a:srgbClr val="222222"/>
                </a:solidFill>
                <a:latin typeface="Tahoma" panose="020B0604030504040204" pitchFamily="34" charset="0"/>
                <a:ea typeface="Times New Roman" panose="02020603050405020304" pitchFamily="18" charset="0"/>
              </a:rPr>
              <a:t>   (chapters </a:t>
            </a:r>
            <a:r>
              <a:rPr lang="en-US" sz="1170" u="sng" dirty="0">
                <a:solidFill>
                  <a:srgbClr val="488DCD"/>
                </a:solidFill>
                <a:latin typeface="inherit"/>
                <a:ea typeface="Times New Roman" panose="02020603050405020304" pitchFamily="18" charset="0"/>
                <a:cs typeface="Tahoma" panose="020B0604030504040204" pitchFamily="34" charset="0"/>
              </a:rPr>
              <a:t>1—10)</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1. The first census and the organization of the people   (chapters </a:t>
            </a:r>
            <a:r>
              <a:rPr lang="en-US" sz="1170" u="sng" dirty="0">
                <a:solidFill>
                  <a:srgbClr val="488DCD"/>
                </a:solidFill>
                <a:latin typeface="inherit"/>
                <a:ea typeface="Times New Roman" panose="02020603050405020304" pitchFamily="18" charset="0"/>
                <a:cs typeface="Tahoma" panose="020B0604030504040204" pitchFamily="34" charset="0"/>
              </a:rPr>
              <a:t>1—4)</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2. Commands and rituals to observe in preparation for entering the land   (chapters </a:t>
            </a:r>
            <a:r>
              <a:rPr lang="en-US" sz="1170" u="sng" dirty="0">
                <a:solidFill>
                  <a:srgbClr val="488DCD"/>
                </a:solidFill>
                <a:latin typeface="inherit"/>
                <a:ea typeface="Times New Roman" panose="02020603050405020304" pitchFamily="18" charset="0"/>
                <a:cs typeface="Tahoma" panose="020B0604030504040204" pitchFamily="34" charset="0"/>
              </a:rPr>
              <a:t>5—9)</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3. The departure from Sinai   (chapter </a:t>
            </a:r>
            <a:r>
              <a:rPr lang="en-US" sz="1170" u="sng" dirty="0">
                <a:solidFill>
                  <a:srgbClr val="488DCD"/>
                </a:solidFill>
                <a:latin typeface="inherit"/>
                <a:ea typeface="Times New Roman" panose="02020603050405020304" pitchFamily="18" charset="0"/>
                <a:cs typeface="Tahoma" panose="020B0604030504040204" pitchFamily="34" charset="0"/>
              </a:rPr>
              <a:t>10)</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a:t>
            </a:r>
            <a:endParaRPr lang="en-US" sz="1333"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62640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24B5E2-A3DD-4253-8656-7225701D354C}"/>
              </a:ext>
            </a:extLst>
          </p:cNvPr>
          <p:cNvSpPr/>
          <p:nvPr/>
        </p:nvSpPr>
        <p:spPr>
          <a:xfrm>
            <a:off x="1506817" y="88792"/>
            <a:ext cx="8512736" cy="3131691"/>
          </a:xfrm>
          <a:prstGeom prst="rect">
            <a:avLst/>
          </a:prstGeom>
        </p:spPr>
        <p:txBody>
          <a:bodyPr wrap="square">
            <a:spAutoFit/>
          </a:bodyPr>
          <a:lstStyle/>
          <a:p>
            <a:pPr fontAlgn="base">
              <a:spcAft>
                <a:spcPts val="1250"/>
              </a:spcAft>
            </a:pPr>
            <a:r>
              <a:rPr lang="en-US" sz="2667" b="1" dirty="0">
                <a:solidFill>
                  <a:srgbClr val="222222"/>
                </a:solidFill>
                <a:latin typeface="Georgia" panose="02040502050405020303" pitchFamily="18" charset="0"/>
                <a:ea typeface="Times New Roman" panose="02020603050405020304" pitchFamily="18" charset="0"/>
              </a:rPr>
              <a:t> Outline of the Book of Numbers</a:t>
            </a:r>
            <a:endParaRPr lang="en-US" sz="2000" b="1" dirty="0">
              <a:latin typeface="Times New Roman" panose="02020603050405020304" pitchFamily="18" charset="0"/>
              <a:ea typeface="Times New Roman" panose="02020603050405020304" pitchFamily="18" charset="0"/>
            </a:endParaRPr>
          </a:p>
          <a:p>
            <a:pPr fontAlgn="base">
              <a:lnSpc>
                <a:spcPts val="2400"/>
              </a:lnSpc>
            </a:pPr>
            <a:r>
              <a:rPr lang="en-US" sz="1170" b="1" dirty="0">
                <a:solidFill>
                  <a:srgbClr val="222222"/>
                </a:solidFill>
                <a:latin typeface="Tahoma" panose="020B0604030504040204" pitchFamily="34" charset="0"/>
                <a:ea typeface="Times New Roman" panose="02020603050405020304" pitchFamily="18" charset="0"/>
              </a:rPr>
              <a:t>I.</a:t>
            </a:r>
            <a:r>
              <a:rPr lang="en-US" sz="1170" dirty="0">
                <a:solidFill>
                  <a:srgbClr val="222222"/>
                </a:solidFill>
                <a:latin typeface="Tahoma" panose="020B0604030504040204" pitchFamily="34" charset="0"/>
                <a:ea typeface="Times New Roman" panose="02020603050405020304" pitchFamily="18" charset="0"/>
              </a:rPr>
              <a:t> </a:t>
            </a:r>
            <a:r>
              <a:rPr lang="en-US" sz="1170" b="1" dirty="0">
                <a:solidFill>
                  <a:srgbClr val="222222"/>
                </a:solidFill>
                <a:latin typeface="Tahoma" panose="020B0604030504040204" pitchFamily="34" charset="0"/>
                <a:ea typeface="Times New Roman" panose="02020603050405020304" pitchFamily="18" charset="0"/>
              </a:rPr>
              <a:t>Experiences of the older generation in the wilderness</a:t>
            </a:r>
            <a:r>
              <a:rPr lang="en-US" sz="1170" dirty="0">
                <a:solidFill>
                  <a:srgbClr val="222222"/>
                </a:solidFill>
                <a:latin typeface="Tahoma" panose="020B0604030504040204" pitchFamily="34" charset="0"/>
                <a:ea typeface="Times New Roman" panose="02020603050405020304" pitchFamily="18" charset="0"/>
              </a:rPr>
              <a:t>   </a:t>
            </a:r>
            <a:r>
              <a:rPr lang="en-US" sz="1170" b="1" dirty="0">
                <a:solidFill>
                  <a:srgbClr val="222222"/>
                </a:solidFill>
                <a:latin typeface="Tahoma" panose="020B0604030504040204" pitchFamily="34" charset="0"/>
                <a:ea typeface="Times New Roman" panose="02020603050405020304" pitchFamily="18" charset="0"/>
              </a:rPr>
              <a:t>(chapters </a:t>
            </a:r>
            <a:r>
              <a:rPr lang="en-US" sz="1170" b="1" u="sng" dirty="0">
                <a:solidFill>
                  <a:srgbClr val="488DCD"/>
                </a:solidFill>
                <a:latin typeface="inherit"/>
                <a:ea typeface="Times New Roman" panose="02020603050405020304" pitchFamily="18" charset="0"/>
                <a:cs typeface="Tahoma" panose="020B0604030504040204" pitchFamily="34" charset="0"/>
              </a:rPr>
              <a:t>1—25)</a:t>
            </a:r>
            <a:endParaRPr lang="en-US" sz="1333" b="1"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A. </a:t>
            </a:r>
            <a:r>
              <a:rPr lang="en-US" sz="1170" u="sng" dirty="0">
                <a:solidFill>
                  <a:srgbClr val="222222"/>
                </a:solidFill>
                <a:latin typeface="Tahoma" panose="020B0604030504040204" pitchFamily="34" charset="0"/>
                <a:ea typeface="Times New Roman" panose="02020603050405020304" pitchFamily="18" charset="0"/>
              </a:rPr>
              <a:t>Preparations for entering the Promised Land from the south</a:t>
            </a:r>
            <a:r>
              <a:rPr lang="en-US" sz="1170" dirty="0">
                <a:solidFill>
                  <a:srgbClr val="222222"/>
                </a:solidFill>
                <a:latin typeface="Tahoma" panose="020B0604030504040204" pitchFamily="34" charset="0"/>
                <a:ea typeface="Times New Roman" panose="02020603050405020304" pitchFamily="18" charset="0"/>
              </a:rPr>
              <a:t>   (chapters </a:t>
            </a:r>
            <a:r>
              <a:rPr lang="en-US" sz="1170" u="sng" dirty="0">
                <a:solidFill>
                  <a:srgbClr val="488DCD"/>
                </a:solidFill>
                <a:latin typeface="inherit"/>
                <a:ea typeface="Times New Roman" panose="02020603050405020304" pitchFamily="18" charset="0"/>
                <a:cs typeface="Tahoma" panose="020B0604030504040204" pitchFamily="34" charset="0"/>
              </a:rPr>
              <a:t>1—10)</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1. The first census and the organization of the people   (chapters </a:t>
            </a:r>
            <a:r>
              <a:rPr lang="en-US" sz="1170" u="sng" dirty="0">
                <a:solidFill>
                  <a:srgbClr val="488DCD"/>
                </a:solidFill>
                <a:latin typeface="inherit"/>
                <a:ea typeface="Times New Roman" panose="02020603050405020304" pitchFamily="18" charset="0"/>
                <a:cs typeface="Tahoma" panose="020B0604030504040204" pitchFamily="34" charset="0"/>
              </a:rPr>
              <a:t>1—4)</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2. Commands and rituals to observe in preparation for entering the land   (chapters </a:t>
            </a:r>
            <a:r>
              <a:rPr lang="en-US" sz="1170" u="sng" dirty="0">
                <a:solidFill>
                  <a:srgbClr val="488DCD"/>
                </a:solidFill>
                <a:latin typeface="inherit"/>
                <a:ea typeface="Times New Roman" panose="02020603050405020304" pitchFamily="18" charset="0"/>
                <a:cs typeface="Tahoma" panose="020B0604030504040204" pitchFamily="34" charset="0"/>
              </a:rPr>
              <a:t>5—9)</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3. The departure from Sinai   (chapter </a:t>
            </a:r>
            <a:r>
              <a:rPr lang="en-US" sz="1170" u="sng" dirty="0">
                <a:solidFill>
                  <a:srgbClr val="488DCD"/>
                </a:solidFill>
                <a:latin typeface="inherit"/>
                <a:ea typeface="Times New Roman" panose="02020603050405020304" pitchFamily="18" charset="0"/>
                <a:cs typeface="Tahoma" panose="020B0604030504040204" pitchFamily="34" charset="0"/>
              </a:rPr>
              <a:t>10)</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B. </a:t>
            </a:r>
            <a:r>
              <a:rPr lang="en-US" sz="1170" u="sng" dirty="0">
                <a:solidFill>
                  <a:srgbClr val="222222"/>
                </a:solidFill>
                <a:latin typeface="Tahoma" panose="020B0604030504040204" pitchFamily="34" charset="0"/>
                <a:ea typeface="Times New Roman" panose="02020603050405020304" pitchFamily="18" charset="0"/>
              </a:rPr>
              <a:t>The rebellion and judgment of the unbelieving generation</a:t>
            </a:r>
            <a:r>
              <a:rPr lang="en-US" sz="1170" dirty="0">
                <a:solidFill>
                  <a:srgbClr val="222222"/>
                </a:solidFill>
                <a:latin typeface="Tahoma" panose="020B0604030504040204" pitchFamily="34" charset="0"/>
                <a:ea typeface="Times New Roman" panose="02020603050405020304" pitchFamily="18" charset="0"/>
              </a:rPr>
              <a:t>   (chapters </a:t>
            </a:r>
            <a:r>
              <a:rPr lang="en-US" sz="1170" u="sng" dirty="0">
                <a:solidFill>
                  <a:srgbClr val="488DCD"/>
                </a:solidFill>
                <a:latin typeface="inherit"/>
                <a:ea typeface="Times New Roman" panose="02020603050405020304" pitchFamily="18" charset="0"/>
                <a:cs typeface="Tahoma" panose="020B0604030504040204" pitchFamily="34" charset="0"/>
              </a:rPr>
              <a:t>11—25)</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1. The cycle of rebellion, atonement, and death   (chapters </a:t>
            </a:r>
            <a:r>
              <a:rPr lang="en-US" sz="1170" u="sng" dirty="0">
                <a:solidFill>
                  <a:srgbClr val="488DCD"/>
                </a:solidFill>
                <a:latin typeface="inherit"/>
                <a:ea typeface="Times New Roman" panose="02020603050405020304" pitchFamily="18" charset="0"/>
                <a:cs typeface="Tahoma" panose="020B0604030504040204" pitchFamily="34" charset="0"/>
              </a:rPr>
              <a:t>11—20)</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2. The climax of rebellion, hope, and the end of dying   (chapters </a:t>
            </a:r>
            <a:r>
              <a:rPr lang="en-US" sz="1170" u="sng" dirty="0">
                <a:solidFill>
                  <a:srgbClr val="488DCD"/>
                </a:solidFill>
                <a:latin typeface="inherit"/>
                <a:ea typeface="Times New Roman" panose="02020603050405020304" pitchFamily="18" charset="0"/>
                <a:cs typeface="Tahoma" panose="020B0604030504040204" pitchFamily="34" charset="0"/>
              </a:rPr>
              <a:t>21—25)</a:t>
            </a:r>
            <a:endParaRPr lang="en-US" sz="1333"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78056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24B5E2-A3DD-4253-8656-7225701D354C}"/>
              </a:ext>
            </a:extLst>
          </p:cNvPr>
          <p:cNvSpPr/>
          <p:nvPr/>
        </p:nvSpPr>
        <p:spPr>
          <a:xfrm>
            <a:off x="1506817" y="88792"/>
            <a:ext cx="8512736" cy="3747244"/>
          </a:xfrm>
          <a:prstGeom prst="rect">
            <a:avLst/>
          </a:prstGeom>
        </p:spPr>
        <p:txBody>
          <a:bodyPr wrap="square">
            <a:spAutoFit/>
          </a:bodyPr>
          <a:lstStyle/>
          <a:p>
            <a:pPr fontAlgn="base">
              <a:spcAft>
                <a:spcPts val="1250"/>
              </a:spcAft>
            </a:pPr>
            <a:r>
              <a:rPr lang="en-US" sz="2667" b="1" dirty="0">
                <a:solidFill>
                  <a:srgbClr val="222222"/>
                </a:solidFill>
                <a:latin typeface="Georgia" panose="02040502050405020303" pitchFamily="18" charset="0"/>
                <a:ea typeface="Times New Roman" panose="02020603050405020304" pitchFamily="18" charset="0"/>
              </a:rPr>
              <a:t> Outline of the Book of Numbers</a:t>
            </a:r>
            <a:endParaRPr lang="en-US" sz="2000" b="1" dirty="0">
              <a:latin typeface="Times New Roman" panose="02020603050405020304" pitchFamily="18" charset="0"/>
              <a:ea typeface="Times New Roman" panose="02020603050405020304" pitchFamily="18" charset="0"/>
            </a:endParaRPr>
          </a:p>
          <a:p>
            <a:pPr fontAlgn="base">
              <a:lnSpc>
                <a:spcPts val="2400"/>
              </a:lnSpc>
            </a:pPr>
            <a:r>
              <a:rPr lang="en-US" sz="1170" b="1" dirty="0">
                <a:solidFill>
                  <a:srgbClr val="222222"/>
                </a:solidFill>
                <a:latin typeface="Tahoma" panose="020B0604030504040204" pitchFamily="34" charset="0"/>
                <a:ea typeface="Times New Roman" panose="02020603050405020304" pitchFamily="18" charset="0"/>
              </a:rPr>
              <a:t>I.</a:t>
            </a:r>
            <a:r>
              <a:rPr lang="en-US" sz="1170" dirty="0">
                <a:solidFill>
                  <a:srgbClr val="222222"/>
                </a:solidFill>
                <a:latin typeface="Tahoma" panose="020B0604030504040204" pitchFamily="34" charset="0"/>
                <a:ea typeface="Times New Roman" panose="02020603050405020304" pitchFamily="18" charset="0"/>
              </a:rPr>
              <a:t> </a:t>
            </a:r>
            <a:r>
              <a:rPr lang="en-US" sz="1170" b="1" dirty="0">
                <a:solidFill>
                  <a:srgbClr val="222222"/>
                </a:solidFill>
                <a:latin typeface="Tahoma" panose="020B0604030504040204" pitchFamily="34" charset="0"/>
                <a:ea typeface="Times New Roman" panose="02020603050405020304" pitchFamily="18" charset="0"/>
              </a:rPr>
              <a:t>Experiences of the older generation in the wilderness</a:t>
            </a:r>
            <a:r>
              <a:rPr lang="en-US" sz="1170" dirty="0">
                <a:solidFill>
                  <a:srgbClr val="222222"/>
                </a:solidFill>
                <a:latin typeface="Tahoma" panose="020B0604030504040204" pitchFamily="34" charset="0"/>
                <a:ea typeface="Times New Roman" panose="02020603050405020304" pitchFamily="18" charset="0"/>
              </a:rPr>
              <a:t>   </a:t>
            </a:r>
            <a:r>
              <a:rPr lang="en-US" sz="1170" b="1" dirty="0">
                <a:solidFill>
                  <a:srgbClr val="222222"/>
                </a:solidFill>
                <a:latin typeface="Tahoma" panose="020B0604030504040204" pitchFamily="34" charset="0"/>
                <a:ea typeface="Times New Roman" panose="02020603050405020304" pitchFamily="18" charset="0"/>
              </a:rPr>
              <a:t>(chapters </a:t>
            </a:r>
            <a:r>
              <a:rPr lang="en-US" sz="1170" b="1" u="sng" dirty="0">
                <a:solidFill>
                  <a:srgbClr val="488DCD"/>
                </a:solidFill>
                <a:latin typeface="inherit"/>
                <a:ea typeface="Times New Roman" panose="02020603050405020304" pitchFamily="18" charset="0"/>
                <a:cs typeface="Tahoma" panose="020B0604030504040204" pitchFamily="34" charset="0"/>
              </a:rPr>
              <a:t>1—25)</a:t>
            </a:r>
            <a:endParaRPr lang="en-US" sz="1333" b="1"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A. </a:t>
            </a:r>
            <a:r>
              <a:rPr lang="en-US" sz="1170" u="sng" dirty="0">
                <a:solidFill>
                  <a:srgbClr val="222222"/>
                </a:solidFill>
                <a:latin typeface="Tahoma" panose="020B0604030504040204" pitchFamily="34" charset="0"/>
                <a:ea typeface="Times New Roman" panose="02020603050405020304" pitchFamily="18" charset="0"/>
              </a:rPr>
              <a:t>Preparations for entering the Promised Land from the south</a:t>
            </a:r>
            <a:r>
              <a:rPr lang="en-US" sz="1170" dirty="0">
                <a:solidFill>
                  <a:srgbClr val="222222"/>
                </a:solidFill>
                <a:latin typeface="Tahoma" panose="020B0604030504040204" pitchFamily="34" charset="0"/>
                <a:ea typeface="Times New Roman" panose="02020603050405020304" pitchFamily="18" charset="0"/>
              </a:rPr>
              <a:t>   (chapters </a:t>
            </a:r>
            <a:r>
              <a:rPr lang="en-US" sz="1170" u="sng" dirty="0">
                <a:solidFill>
                  <a:srgbClr val="488DCD"/>
                </a:solidFill>
                <a:latin typeface="inherit"/>
                <a:ea typeface="Times New Roman" panose="02020603050405020304" pitchFamily="18" charset="0"/>
                <a:cs typeface="Tahoma" panose="020B0604030504040204" pitchFamily="34" charset="0"/>
              </a:rPr>
              <a:t>1—10)</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1. The first census and the organization of the people   (chapters </a:t>
            </a:r>
            <a:r>
              <a:rPr lang="en-US" sz="1170" u="sng" dirty="0">
                <a:solidFill>
                  <a:srgbClr val="488DCD"/>
                </a:solidFill>
                <a:latin typeface="inherit"/>
                <a:ea typeface="Times New Roman" panose="02020603050405020304" pitchFamily="18" charset="0"/>
                <a:cs typeface="Tahoma" panose="020B0604030504040204" pitchFamily="34" charset="0"/>
              </a:rPr>
              <a:t>1—4)</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2. Commands and rituals to observe in preparation for entering the land   (chapters </a:t>
            </a:r>
            <a:r>
              <a:rPr lang="en-US" sz="1170" u="sng" dirty="0">
                <a:solidFill>
                  <a:srgbClr val="488DCD"/>
                </a:solidFill>
                <a:latin typeface="inherit"/>
                <a:ea typeface="Times New Roman" panose="02020603050405020304" pitchFamily="18" charset="0"/>
                <a:cs typeface="Tahoma" panose="020B0604030504040204" pitchFamily="34" charset="0"/>
              </a:rPr>
              <a:t>5—9)</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3. The departure from Sinai   (chapter </a:t>
            </a:r>
            <a:r>
              <a:rPr lang="en-US" sz="1170" u="sng" dirty="0">
                <a:solidFill>
                  <a:srgbClr val="488DCD"/>
                </a:solidFill>
                <a:latin typeface="inherit"/>
                <a:ea typeface="Times New Roman" panose="02020603050405020304" pitchFamily="18" charset="0"/>
                <a:cs typeface="Tahoma" panose="020B0604030504040204" pitchFamily="34" charset="0"/>
              </a:rPr>
              <a:t>10)</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B. </a:t>
            </a:r>
            <a:r>
              <a:rPr lang="en-US" sz="1170" u="sng" dirty="0">
                <a:solidFill>
                  <a:srgbClr val="222222"/>
                </a:solidFill>
                <a:latin typeface="Tahoma" panose="020B0604030504040204" pitchFamily="34" charset="0"/>
                <a:ea typeface="Times New Roman" panose="02020603050405020304" pitchFamily="18" charset="0"/>
              </a:rPr>
              <a:t>The rebellion and judgment of the unbelieving generation</a:t>
            </a:r>
            <a:r>
              <a:rPr lang="en-US" sz="1170" dirty="0">
                <a:solidFill>
                  <a:srgbClr val="222222"/>
                </a:solidFill>
                <a:latin typeface="Tahoma" panose="020B0604030504040204" pitchFamily="34" charset="0"/>
                <a:ea typeface="Times New Roman" panose="02020603050405020304" pitchFamily="18" charset="0"/>
              </a:rPr>
              <a:t>   (chapters </a:t>
            </a:r>
            <a:r>
              <a:rPr lang="en-US" sz="1170" u="sng" dirty="0">
                <a:solidFill>
                  <a:srgbClr val="488DCD"/>
                </a:solidFill>
                <a:latin typeface="inherit"/>
                <a:ea typeface="Times New Roman" panose="02020603050405020304" pitchFamily="18" charset="0"/>
                <a:cs typeface="Tahoma" panose="020B0604030504040204" pitchFamily="34" charset="0"/>
              </a:rPr>
              <a:t>11—25)</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1. The cycle of rebellion, atonement, and death   (chapters </a:t>
            </a:r>
            <a:r>
              <a:rPr lang="en-US" sz="1170" u="sng" dirty="0">
                <a:solidFill>
                  <a:srgbClr val="488DCD"/>
                </a:solidFill>
                <a:latin typeface="inherit"/>
                <a:ea typeface="Times New Roman" panose="02020603050405020304" pitchFamily="18" charset="0"/>
                <a:cs typeface="Tahoma" panose="020B0604030504040204" pitchFamily="34" charset="0"/>
              </a:rPr>
              <a:t>11—20)</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2. The climax of rebellion, hope, and the end of dying   (chapters </a:t>
            </a:r>
            <a:r>
              <a:rPr lang="en-US" sz="1170" u="sng" dirty="0">
                <a:solidFill>
                  <a:srgbClr val="488DCD"/>
                </a:solidFill>
                <a:latin typeface="inherit"/>
                <a:ea typeface="Times New Roman" panose="02020603050405020304" pitchFamily="18" charset="0"/>
                <a:cs typeface="Tahoma" panose="020B0604030504040204" pitchFamily="34" charset="0"/>
              </a:rPr>
              <a:t>21—25)</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b="1" dirty="0">
                <a:solidFill>
                  <a:srgbClr val="222222"/>
                </a:solidFill>
                <a:latin typeface="Tahoma" panose="020B0604030504040204" pitchFamily="34" charset="0"/>
                <a:ea typeface="Times New Roman" panose="02020603050405020304" pitchFamily="18" charset="0"/>
              </a:rPr>
              <a:t>II.</a:t>
            </a:r>
            <a:r>
              <a:rPr lang="en-US" sz="1170" dirty="0">
                <a:solidFill>
                  <a:srgbClr val="222222"/>
                </a:solidFill>
                <a:latin typeface="Tahoma" panose="020B0604030504040204" pitchFamily="34" charset="0"/>
                <a:ea typeface="Times New Roman" panose="02020603050405020304" pitchFamily="18" charset="0"/>
              </a:rPr>
              <a:t> </a:t>
            </a:r>
            <a:r>
              <a:rPr lang="en-US" sz="1170" b="1" dirty="0">
                <a:solidFill>
                  <a:srgbClr val="222222"/>
                </a:solidFill>
                <a:latin typeface="Tahoma" panose="020B0604030504040204" pitchFamily="34" charset="0"/>
                <a:ea typeface="Times New Roman" panose="02020603050405020304" pitchFamily="18" charset="0"/>
              </a:rPr>
              <a:t>Prospects of the younger generation in the land</a:t>
            </a:r>
            <a:r>
              <a:rPr lang="en-US" sz="1170" dirty="0">
                <a:solidFill>
                  <a:srgbClr val="222222"/>
                </a:solidFill>
                <a:latin typeface="Tahoma" panose="020B0604030504040204" pitchFamily="34" charset="0"/>
                <a:ea typeface="Times New Roman" panose="02020603050405020304" pitchFamily="18" charset="0"/>
              </a:rPr>
              <a:t>   </a:t>
            </a:r>
            <a:r>
              <a:rPr lang="en-US" sz="1170" b="1" dirty="0">
                <a:solidFill>
                  <a:srgbClr val="222222"/>
                </a:solidFill>
                <a:latin typeface="Tahoma" panose="020B0604030504040204" pitchFamily="34" charset="0"/>
                <a:ea typeface="Times New Roman" panose="02020603050405020304" pitchFamily="18" charset="0"/>
              </a:rPr>
              <a:t>(chapters </a:t>
            </a:r>
            <a:r>
              <a:rPr lang="en-US" sz="1170" b="1" u="sng" dirty="0">
                <a:solidFill>
                  <a:srgbClr val="488DCD"/>
                </a:solidFill>
                <a:latin typeface="inherit"/>
                <a:ea typeface="Times New Roman" panose="02020603050405020304" pitchFamily="18" charset="0"/>
                <a:cs typeface="Tahoma" panose="020B0604030504040204" pitchFamily="34" charset="0"/>
              </a:rPr>
              <a:t>26—36)</a:t>
            </a:r>
            <a:endParaRPr lang="en-US" sz="1333" b="1"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a:t>
            </a:r>
            <a:endParaRPr lang="en-US" sz="1333"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69404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24B5E2-A3DD-4253-8656-7225701D354C}"/>
              </a:ext>
            </a:extLst>
          </p:cNvPr>
          <p:cNvSpPr/>
          <p:nvPr/>
        </p:nvSpPr>
        <p:spPr>
          <a:xfrm>
            <a:off x="1506817" y="88792"/>
            <a:ext cx="8512736" cy="4978351"/>
          </a:xfrm>
          <a:prstGeom prst="rect">
            <a:avLst/>
          </a:prstGeom>
        </p:spPr>
        <p:txBody>
          <a:bodyPr wrap="square">
            <a:spAutoFit/>
          </a:bodyPr>
          <a:lstStyle/>
          <a:p>
            <a:pPr fontAlgn="base">
              <a:spcAft>
                <a:spcPts val="1250"/>
              </a:spcAft>
            </a:pPr>
            <a:r>
              <a:rPr lang="en-US" sz="2667" b="1" dirty="0">
                <a:solidFill>
                  <a:srgbClr val="222222"/>
                </a:solidFill>
                <a:latin typeface="Georgia" panose="02040502050405020303" pitchFamily="18" charset="0"/>
                <a:ea typeface="Times New Roman" panose="02020603050405020304" pitchFamily="18" charset="0"/>
              </a:rPr>
              <a:t> Outline of the Book of Numbers</a:t>
            </a:r>
            <a:endParaRPr lang="en-US" sz="2000" b="1" dirty="0">
              <a:latin typeface="Times New Roman" panose="02020603050405020304" pitchFamily="18" charset="0"/>
              <a:ea typeface="Times New Roman" panose="02020603050405020304" pitchFamily="18" charset="0"/>
            </a:endParaRPr>
          </a:p>
          <a:p>
            <a:pPr fontAlgn="base">
              <a:lnSpc>
                <a:spcPts val="2400"/>
              </a:lnSpc>
            </a:pPr>
            <a:r>
              <a:rPr lang="en-US" sz="1170" b="1" dirty="0">
                <a:solidFill>
                  <a:srgbClr val="222222"/>
                </a:solidFill>
                <a:latin typeface="Tahoma" panose="020B0604030504040204" pitchFamily="34" charset="0"/>
                <a:ea typeface="Times New Roman" panose="02020603050405020304" pitchFamily="18" charset="0"/>
              </a:rPr>
              <a:t>I.</a:t>
            </a:r>
            <a:r>
              <a:rPr lang="en-US" sz="1170" dirty="0">
                <a:solidFill>
                  <a:srgbClr val="222222"/>
                </a:solidFill>
                <a:latin typeface="Tahoma" panose="020B0604030504040204" pitchFamily="34" charset="0"/>
                <a:ea typeface="Times New Roman" panose="02020603050405020304" pitchFamily="18" charset="0"/>
              </a:rPr>
              <a:t> </a:t>
            </a:r>
            <a:r>
              <a:rPr lang="en-US" sz="1170" b="1" dirty="0">
                <a:solidFill>
                  <a:srgbClr val="222222"/>
                </a:solidFill>
                <a:latin typeface="Tahoma" panose="020B0604030504040204" pitchFamily="34" charset="0"/>
                <a:ea typeface="Times New Roman" panose="02020603050405020304" pitchFamily="18" charset="0"/>
              </a:rPr>
              <a:t>Experiences of the older generation in the wilderness</a:t>
            </a:r>
            <a:r>
              <a:rPr lang="en-US" sz="1170" dirty="0">
                <a:solidFill>
                  <a:srgbClr val="222222"/>
                </a:solidFill>
                <a:latin typeface="Tahoma" panose="020B0604030504040204" pitchFamily="34" charset="0"/>
                <a:ea typeface="Times New Roman" panose="02020603050405020304" pitchFamily="18" charset="0"/>
              </a:rPr>
              <a:t>   </a:t>
            </a:r>
            <a:r>
              <a:rPr lang="en-US" sz="1170" b="1" dirty="0">
                <a:solidFill>
                  <a:srgbClr val="222222"/>
                </a:solidFill>
                <a:latin typeface="Tahoma" panose="020B0604030504040204" pitchFamily="34" charset="0"/>
                <a:ea typeface="Times New Roman" panose="02020603050405020304" pitchFamily="18" charset="0"/>
              </a:rPr>
              <a:t>(chapters </a:t>
            </a:r>
            <a:r>
              <a:rPr lang="en-US" sz="1170" b="1" u="sng" dirty="0">
                <a:solidFill>
                  <a:srgbClr val="488DCD"/>
                </a:solidFill>
                <a:latin typeface="inherit"/>
                <a:ea typeface="Times New Roman" panose="02020603050405020304" pitchFamily="18" charset="0"/>
                <a:cs typeface="Tahoma" panose="020B0604030504040204" pitchFamily="34" charset="0"/>
              </a:rPr>
              <a:t>1—25)</a:t>
            </a:r>
            <a:endParaRPr lang="en-US" sz="1333" b="1"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A. </a:t>
            </a:r>
            <a:r>
              <a:rPr lang="en-US" sz="1170" u="sng" dirty="0">
                <a:solidFill>
                  <a:srgbClr val="222222"/>
                </a:solidFill>
                <a:latin typeface="Tahoma" panose="020B0604030504040204" pitchFamily="34" charset="0"/>
                <a:ea typeface="Times New Roman" panose="02020603050405020304" pitchFamily="18" charset="0"/>
              </a:rPr>
              <a:t>Preparations for entering the Promised Land from the south</a:t>
            </a:r>
            <a:r>
              <a:rPr lang="en-US" sz="1170" dirty="0">
                <a:solidFill>
                  <a:srgbClr val="222222"/>
                </a:solidFill>
                <a:latin typeface="Tahoma" panose="020B0604030504040204" pitchFamily="34" charset="0"/>
                <a:ea typeface="Times New Roman" panose="02020603050405020304" pitchFamily="18" charset="0"/>
              </a:rPr>
              <a:t>   (chapters </a:t>
            </a:r>
            <a:r>
              <a:rPr lang="en-US" sz="1170" u="sng" dirty="0">
                <a:solidFill>
                  <a:srgbClr val="488DCD"/>
                </a:solidFill>
                <a:latin typeface="inherit"/>
                <a:ea typeface="Times New Roman" panose="02020603050405020304" pitchFamily="18" charset="0"/>
                <a:cs typeface="Tahoma" panose="020B0604030504040204" pitchFamily="34" charset="0"/>
              </a:rPr>
              <a:t>1—10)</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1. The first census and the organization of the people   (chapters </a:t>
            </a:r>
            <a:r>
              <a:rPr lang="en-US" sz="1170" u="sng" dirty="0">
                <a:solidFill>
                  <a:srgbClr val="488DCD"/>
                </a:solidFill>
                <a:latin typeface="inherit"/>
                <a:ea typeface="Times New Roman" panose="02020603050405020304" pitchFamily="18" charset="0"/>
                <a:cs typeface="Tahoma" panose="020B0604030504040204" pitchFamily="34" charset="0"/>
              </a:rPr>
              <a:t>1—4)</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2. Commands and rituals to observe in preparation for entering the land   (chapters </a:t>
            </a:r>
            <a:r>
              <a:rPr lang="en-US" sz="1170" u="sng" dirty="0">
                <a:solidFill>
                  <a:srgbClr val="488DCD"/>
                </a:solidFill>
                <a:latin typeface="inherit"/>
                <a:ea typeface="Times New Roman" panose="02020603050405020304" pitchFamily="18" charset="0"/>
                <a:cs typeface="Tahoma" panose="020B0604030504040204" pitchFamily="34" charset="0"/>
              </a:rPr>
              <a:t>5—9)</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3. The departure from Sinai   (chapter </a:t>
            </a:r>
            <a:r>
              <a:rPr lang="en-US" sz="1170" u="sng" dirty="0">
                <a:solidFill>
                  <a:srgbClr val="488DCD"/>
                </a:solidFill>
                <a:latin typeface="inherit"/>
                <a:ea typeface="Times New Roman" panose="02020603050405020304" pitchFamily="18" charset="0"/>
                <a:cs typeface="Tahoma" panose="020B0604030504040204" pitchFamily="34" charset="0"/>
              </a:rPr>
              <a:t>10)</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B. </a:t>
            </a:r>
            <a:r>
              <a:rPr lang="en-US" sz="1170" u="sng" dirty="0">
                <a:solidFill>
                  <a:srgbClr val="222222"/>
                </a:solidFill>
                <a:latin typeface="Tahoma" panose="020B0604030504040204" pitchFamily="34" charset="0"/>
                <a:ea typeface="Times New Roman" panose="02020603050405020304" pitchFamily="18" charset="0"/>
              </a:rPr>
              <a:t>The rebellion and judgment of the unbelieving generation</a:t>
            </a:r>
            <a:r>
              <a:rPr lang="en-US" sz="1170" dirty="0">
                <a:solidFill>
                  <a:srgbClr val="222222"/>
                </a:solidFill>
                <a:latin typeface="Tahoma" panose="020B0604030504040204" pitchFamily="34" charset="0"/>
                <a:ea typeface="Times New Roman" panose="02020603050405020304" pitchFamily="18" charset="0"/>
              </a:rPr>
              <a:t>   (chapters </a:t>
            </a:r>
            <a:r>
              <a:rPr lang="en-US" sz="1170" u="sng" dirty="0">
                <a:solidFill>
                  <a:srgbClr val="488DCD"/>
                </a:solidFill>
                <a:latin typeface="inherit"/>
                <a:ea typeface="Times New Roman" panose="02020603050405020304" pitchFamily="18" charset="0"/>
                <a:cs typeface="Tahoma" panose="020B0604030504040204" pitchFamily="34" charset="0"/>
              </a:rPr>
              <a:t>11—25)</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1. The cycle of rebellion, atonement, and death   (chapters </a:t>
            </a:r>
            <a:r>
              <a:rPr lang="en-US" sz="1170" u="sng" dirty="0">
                <a:solidFill>
                  <a:srgbClr val="488DCD"/>
                </a:solidFill>
                <a:latin typeface="inherit"/>
                <a:ea typeface="Times New Roman" panose="02020603050405020304" pitchFamily="18" charset="0"/>
                <a:cs typeface="Tahoma" panose="020B0604030504040204" pitchFamily="34" charset="0"/>
              </a:rPr>
              <a:t>11—20)</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2. The climax of rebellion, hope, and the end of dying   (chapters </a:t>
            </a:r>
            <a:r>
              <a:rPr lang="en-US" sz="1170" u="sng" dirty="0">
                <a:solidFill>
                  <a:srgbClr val="488DCD"/>
                </a:solidFill>
                <a:latin typeface="inherit"/>
                <a:ea typeface="Times New Roman" panose="02020603050405020304" pitchFamily="18" charset="0"/>
                <a:cs typeface="Tahoma" panose="020B0604030504040204" pitchFamily="34" charset="0"/>
              </a:rPr>
              <a:t>21—25)</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b="1" dirty="0">
                <a:solidFill>
                  <a:srgbClr val="222222"/>
                </a:solidFill>
                <a:latin typeface="Tahoma" panose="020B0604030504040204" pitchFamily="34" charset="0"/>
                <a:ea typeface="Times New Roman" panose="02020603050405020304" pitchFamily="18" charset="0"/>
              </a:rPr>
              <a:t>II.</a:t>
            </a:r>
            <a:r>
              <a:rPr lang="en-US" sz="1170" dirty="0">
                <a:solidFill>
                  <a:srgbClr val="222222"/>
                </a:solidFill>
                <a:latin typeface="Tahoma" panose="020B0604030504040204" pitchFamily="34" charset="0"/>
                <a:ea typeface="Times New Roman" panose="02020603050405020304" pitchFamily="18" charset="0"/>
              </a:rPr>
              <a:t> </a:t>
            </a:r>
            <a:r>
              <a:rPr lang="en-US" sz="1170" b="1" dirty="0">
                <a:solidFill>
                  <a:srgbClr val="222222"/>
                </a:solidFill>
                <a:latin typeface="Tahoma" panose="020B0604030504040204" pitchFamily="34" charset="0"/>
                <a:ea typeface="Times New Roman" panose="02020603050405020304" pitchFamily="18" charset="0"/>
              </a:rPr>
              <a:t>Prospects of the younger generation in the land</a:t>
            </a:r>
            <a:r>
              <a:rPr lang="en-US" sz="1170" dirty="0">
                <a:solidFill>
                  <a:srgbClr val="222222"/>
                </a:solidFill>
                <a:latin typeface="Tahoma" panose="020B0604030504040204" pitchFamily="34" charset="0"/>
                <a:ea typeface="Times New Roman" panose="02020603050405020304" pitchFamily="18" charset="0"/>
              </a:rPr>
              <a:t>   </a:t>
            </a:r>
            <a:r>
              <a:rPr lang="en-US" sz="1170" b="1" dirty="0">
                <a:solidFill>
                  <a:srgbClr val="222222"/>
                </a:solidFill>
                <a:latin typeface="Tahoma" panose="020B0604030504040204" pitchFamily="34" charset="0"/>
                <a:ea typeface="Times New Roman" panose="02020603050405020304" pitchFamily="18" charset="0"/>
              </a:rPr>
              <a:t>(chapters </a:t>
            </a:r>
            <a:r>
              <a:rPr lang="en-US" sz="1170" b="1" u="sng" dirty="0">
                <a:solidFill>
                  <a:srgbClr val="488DCD"/>
                </a:solidFill>
                <a:latin typeface="inherit"/>
                <a:ea typeface="Times New Roman" panose="02020603050405020304" pitchFamily="18" charset="0"/>
                <a:cs typeface="Tahoma" panose="020B0604030504040204" pitchFamily="34" charset="0"/>
              </a:rPr>
              <a:t>26—36)</a:t>
            </a:r>
            <a:endParaRPr lang="en-US" sz="1333" b="1"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A. </a:t>
            </a:r>
            <a:r>
              <a:rPr lang="en-US" sz="1170" u="sng" dirty="0">
                <a:solidFill>
                  <a:srgbClr val="222222"/>
                </a:solidFill>
                <a:latin typeface="Tahoma" panose="020B0604030504040204" pitchFamily="34" charset="0"/>
                <a:ea typeface="Times New Roman" panose="02020603050405020304" pitchFamily="18" charset="0"/>
              </a:rPr>
              <a:t>Preparations for entering the Promised Land from the east</a:t>
            </a:r>
            <a:r>
              <a:rPr lang="en-US" sz="1170" dirty="0">
                <a:solidFill>
                  <a:srgbClr val="222222"/>
                </a:solidFill>
                <a:latin typeface="Tahoma" panose="020B0604030504040204" pitchFamily="34" charset="0"/>
                <a:ea typeface="Times New Roman" panose="02020603050405020304" pitchFamily="18" charset="0"/>
              </a:rPr>
              <a:t>   (chapters </a:t>
            </a:r>
            <a:r>
              <a:rPr lang="en-US" sz="1170" u="sng" dirty="0">
                <a:solidFill>
                  <a:srgbClr val="488DCD"/>
                </a:solidFill>
                <a:latin typeface="inherit"/>
                <a:ea typeface="Times New Roman" panose="02020603050405020304" pitchFamily="18" charset="0"/>
                <a:cs typeface="Tahoma" panose="020B0604030504040204" pitchFamily="34" charset="0"/>
              </a:rPr>
              <a:t>26—32)</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1. The second census   (chapter </a:t>
            </a:r>
            <a:r>
              <a:rPr lang="en-US" sz="1170" u="sng" dirty="0">
                <a:solidFill>
                  <a:srgbClr val="488DCD"/>
                </a:solidFill>
                <a:latin typeface="inherit"/>
                <a:ea typeface="Times New Roman" panose="02020603050405020304" pitchFamily="18" charset="0"/>
                <a:cs typeface="Tahoma" panose="020B0604030504040204" pitchFamily="34" charset="0"/>
              </a:rPr>
              <a:t>26)</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2. Provisions and commands to observe in preparation for entering the land   (chapters </a:t>
            </a:r>
            <a:r>
              <a:rPr lang="en-US" sz="1170" u="sng" dirty="0">
                <a:solidFill>
                  <a:srgbClr val="488DCD"/>
                </a:solidFill>
                <a:latin typeface="inherit"/>
                <a:ea typeface="Times New Roman" panose="02020603050405020304" pitchFamily="18" charset="0"/>
                <a:cs typeface="Tahoma" panose="020B0604030504040204" pitchFamily="34" charset="0"/>
              </a:rPr>
              <a:t>27—30)</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3. Reprisal against Midian and the settlement of the </a:t>
            </a:r>
            <a:r>
              <a:rPr lang="en-US" sz="1170" dirty="0" err="1">
                <a:solidFill>
                  <a:srgbClr val="222222"/>
                </a:solidFill>
                <a:latin typeface="Tahoma" panose="020B0604030504040204" pitchFamily="34" charset="0"/>
                <a:ea typeface="Times New Roman" panose="02020603050405020304" pitchFamily="18" charset="0"/>
              </a:rPr>
              <a:t>Transjordanian</a:t>
            </a:r>
            <a:r>
              <a:rPr lang="en-US" sz="1170" dirty="0">
                <a:solidFill>
                  <a:srgbClr val="222222"/>
                </a:solidFill>
                <a:latin typeface="Tahoma" panose="020B0604030504040204" pitchFamily="34" charset="0"/>
                <a:ea typeface="Times New Roman" panose="02020603050405020304" pitchFamily="18" charset="0"/>
              </a:rPr>
              <a:t> tribes   (chapters </a:t>
            </a:r>
            <a:r>
              <a:rPr lang="en-US" sz="1170" u="sng" dirty="0">
                <a:solidFill>
                  <a:srgbClr val="488DCD"/>
                </a:solidFill>
                <a:latin typeface="inherit"/>
                <a:ea typeface="Times New Roman" panose="02020603050405020304" pitchFamily="18" charset="0"/>
                <a:cs typeface="Tahoma" panose="020B0604030504040204" pitchFamily="34" charset="0"/>
              </a:rPr>
              <a:t>31—32)</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a:t>
            </a:r>
            <a:endParaRPr lang="en-US" sz="1333"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44714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24B5E2-A3DD-4253-8656-7225701D354C}"/>
              </a:ext>
            </a:extLst>
          </p:cNvPr>
          <p:cNvSpPr/>
          <p:nvPr/>
        </p:nvSpPr>
        <p:spPr>
          <a:xfrm>
            <a:off x="1506817" y="88792"/>
            <a:ext cx="8512736" cy="5593904"/>
          </a:xfrm>
          <a:prstGeom prst="rect">
            <a:avLst/>
          </a:prstGeom>
        </p:spPr>
        <p:txBody>
          <a:bodyPr wrap="square">
            <a:spAutoFit/>
          </a:bodyPr>
          <a:lstStyle/>
          <a:p>
            <a:pPr fontAlgn="base">
              <a:spcAft>
                <a:spcPts val="1250"/>
              </a:spcAft>
            </a:pPr>
            <a:r>
              <a:rPr lang="en-US" sz="2667" b="1" dirty="0">
                <a:solidFill>
                  <a:srgbClr val="222222"/>
                </a:solidFill>
                <a:latin typeface="Georgia" panose="02040502050405020303" pitchFamily="18" charset="0"/>
                <a:ea typeface="Times New Roman" panose="02020603050405020304" pitchFamily="18" charset="0"/>
              </a:rPr>
              <a:t> Outline of the Book of Numbers  </a:t>
            </a:r>
            <a:r>
              <a:rPr lang="en-US" sz="1100" i="1" dirty="0">
                <a:solidFill>
                  <a:srgbClr val="222222"/>
                </a:solidFill>
                <a:latin typeface="Georgia" panose="02040502050405020303" pitchFamily="18" charset="0"/>
                <a:ea typeface="Times New Roman" panose="02020603050405020304" pitchFamily="18" charset="0"/>
              </a:rPr>
              <a:t>by Thomas Constable</a:t>
            </a:r>
            <a:endParaRPr lang="en-US" sz="2000" b="1" i="1" dirty="0">
              <a:latin typeface="Times New Roman" panose="02020603050405020304" pitchFamily="18" charset="0"/>
              <a:ea typeface="Times New Roman" panose="02020603050405020304" pitchFamily="18" charset="0"/>
            </a:endParaRPr>
          </a:p>
          <a:p>
            <a:pPr fontAlgn="base">
              <a:lnSpc>
                <a:spcPts val="2400"/>
              </a:lnSpc>
            </a:pPr>
            <a:r>
              <a:rPr lang="en-US" sz="1170" b="1" dirty="0">
                <a:solidFill>
                  <a:srgbClr val="222222"/>
                </a:solidFill>
                <a:latin typeface="Tahoma" panose="020B0604030504040204" pitchFamily="34" charset="0"/>
                <a:ea typeface="Times New Roman" panose="02020603050405020304" pitchFamily="18" charset="0"/>
              </a:rPr>
              <a:t>I.</a:t>
            </a:r>
            <a:r>
              <a:rPr lang="en-US" sz="1170" dirty="0">
                <a:solidFill>
                  <a:srgbClr val="222222"/>
                </a:solidFill>
                <a:latin typeface="Tahoma" panose="020B0604030504040204" pitchFamily="34" charset="0"/>
                <a:ea typeface="Times New Roman" panose="02020603050405020304" pitchFamily="18" charset="0"/>
              </a:rPr>
              <a:t> </a:t>
            </a:r>
            <a:r>
              <a:rPr lang="en-US" sz="1170" b="1" dirty="0">
                <a:solidFill>
                  <a:srgbClr val="222222"/>
                </a:solidFill>
                <a:latin typeface="Tahoma" panose="020B0604030504040204" pitchFamily="34" charset="0"/>
                <a:ea typeface="Times New Roman" panose="02020603050405020304" pitchFamily="18" charset="0"/>
              </a:rPr>
              <a:t>Experiences of the older generation in the wilderness</a:t>
            </a:r>
            <a:r>
              <a:rPr lang="en-US" sz="1170" dirty="0">
                <a:solidFill>
                  <a:srgbClr val="222222"/>
                </a:solidFill>
                <a:latin typeface="Tahoma" panose="020B0604030504040204" pitchFamily="34" charset="0"/>
                <a:ea typeface="Times New Roman" panose="02020603050405020304" pitchFamily="18" charset="0"/>
              </a:rPr>
              <a:t>   </a:t>
            </a:r>
            <a:r>
              <a:rPr lang="en-US" sz="1170" b="1" dirty="0">
                <a:solidFill>
                  <a:srgbClr val="222222"/>
                </a:solidFill>
                <a:latin typeface="Tahoma" panose="020B0604030504040204" pitchFamily="34" charset="0"/>
                <a:ea typeface="Times New Roman" panose="02020603050405020304" pitchFamily="18" charset="0"/>
              </a:rPr>
              <a:t>(chapters </a:t>
            </a:r>
            <a:r>
              <a:rPr lang="en-US" sz="1170" b="1" u="sng" dirty="0">
                <a:solidFill>
                  <a:srgbClr val="488DCD"/>
                </a:solidFill>
                <a:latin typeface="inherit"/>
                <a:ea typeface="Times New Roman" panose="02020603050405020304" pitchFamily="18" charset="0"/>
                <a:cs typeface="Tahoma" panose="020B0604030504040204" pitchFamily="34" charset="0"/>
              </a:rPr>
              <a:t>1—25)</a:t>
            </a:r>
            <a:endParaRPr lang="en-US" sz="1333" b="1"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A. </a:t>
            </a:r>
            <a:r>
              <a:rPr lang="en-US" sz="1170" u="sng" dirty="0">
                <a:solidFill>
                  <a:srgbClr val="222222"/>
                </a:solidFill>
                <a:latin typeface="Tahoma" panose="020B0604030504040204" pitchFamily="34" charset="0"/>
                <a:ea typeface="Times New Roman" panose="02020603050405020304" pitchFamily="18" charset="0"/>
              </a:rPr>
              <a:t>Preparations for entering the Promised Land from the south</a:t>
            </a:r>
            <a:r>
              <a:rPr lang="en-US" sz="1170" dirty="0">
                <a:solidFill>
                  <a:srgbClr val="222222"/>
                </a:solidFill>
                <a:latin typeface="Tahoma" panose="020B0604030504040204" pitchFamily="34" charset="0"/>
                <a:ea typeface="Times New Roman" panose="02020603050405020304" pitchFamily="18" charset="0"/>
              </a:rPr>
              <a:t>   (chapters </a:t>
            </a:r>
            <a:r>
              <a:rPr lang="en-US" sz="1170" u="sng" dirty="0">
                <a:solidFill>
                  <a:srgbClr val="488DCD"/>
                </a:solidFill>
                <a:latin typeface="inherit"/>
                <a:ea typeface="Times New Roman" panose="02020603050405020304" pitchFamily="18" charset="0"/>
                <a:cs typeface="Tahoma" panose="020B0604030504040204" pitchFamily="34" charset="0"/>
              </a:rPr>
              <a:t>1—10)</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1. The first census and the organization of the people   (chapters </a:t>
            </a:r>
            <a:r>
              <a:rPr lang="en-US" sz="1170" u="sng" dirty="0">
                <a:solidFill>
                  <a:srgbClr val="488DCD"/>
                </a:solidFill>
                <a:latin typeface="inherit"/>
                <a:ea typeface="Times New Roman" panose="02020603050405020304" pitchFamily="18" charset="0"/>
                <a:cs typeface="Tahoma" panose="020B0604030504040204" pitchFamily="34" charset="0"/>
              </a:rPr>
              <a:t>1—4)</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2. Commands and rituals to observe in preparation for entering the land   (chapters </a:t>
            </a:r>
            <a:r>
              <a:rPr lang="en-US" sz="1170" u="sng" dirty="0">
                <a:solidFill>
                  <a:srgbClr val="488DCD"/>
                </a:solidFill>
                <a:latin typeface="inherit"/>
                <a:ea typeface="Times New Roman" panose="02020603050405020304" pitchFamily="18" charset="0"/>
                <a:cs typeface="Tahoma" panose="020B0604030504040204" pitchFamily="34" charset="0"/>
              </a:rPr>
              <a:t>5—9)</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3. The departure from Sinai   (chapter </a:t>
            </a:r>
            <a:r>
              <a:rPr lang="en-US" sz="1170" u="sng" dirty="0">
                <a:solidFill>
                  <a:srgbClr val="488DCD"/>
                </a:solidFill>
                <a:latin typeface="inherit"/>
                <a:ea typeface="Times New Roman" panose="02020603050405020304" pitchFamily="18" charset="0"/>
                <a:cs typeface="Tahoma" panose="020B0604030504040204" pitchFamily="34" charset="0"/>
              </a:rPr>
              <a:t>10)</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B. </a:t>
            </a:r>
            <a:r>
              <a:rPr lang="en-US" sz="1170" u="sng" dirty="0">
                <a:solidFill>
                  <a:srgbClr val="222222"/>
                </a:solidFill>
                <a:latin typeface="Tahoma" panose="020B0604030504040204" pitchFamily="34" charset="0"/>
                <a:ea typeface="Times New Roman" panose="02020603050405020304" pitchFamily="18" charset="0"/>
              </a:rPr>
              <a:t>The rebellion and judgment of the unbelieving generation</a:t>
            </a:r>
            <a:r>
              <a:rPr lang="en-US" sz="1170" dirty="0">
                <a:solidFill>
                  <a:srgbClr val="222222"/>
                </a:solidFill>
                <a:latin typeface="Tahoma" panose="020B0604030504040204" pitchFamily="34" charset="0"/>
                <a:ea typeface="Times New Roman" panose="02020603050405020304" pitchFamily="18" charset="0"/>
              </a:rPr>
              <a:t>   (chapters </a:t>
            </a:r>
            <a:r>
              <a:rPr lang="en-US" sz="1170" u="sng" dirty="0">
                <a:solidFill>
                  <a:srgbClr val="488DCD"/>
                </a:solidFill>
                <a:latin typeface="inherit"/>
                <a:ea typeface="Times New Roman" panose="02020603050405020304" pitchFamily="18" charset="0"/>
                <a:cs typeface="Tahoma" panose="020B0604030504040204" pitchFamily="34" charset="0"/>
              </a:rPr>
              <a:t>11—25)</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1. The cycle of rebellion, atonement, and death   (chapters </a:t>
            </a:r>
            <a:r>
              <a:rPr lang="en-US" sz="1170" u="sng" dirty="0">
                <a:solidFill>
                  <a:srgbClr val="488DCD"/>
                </a:solidFill>
                <a:latin typeface="inherit"/>
                <a:ea typeface="Times New Roman" panose="02020603050405020304" pitchFamily="18" charset="0"/>
                <a:cs typeface="Tahoma" panose="020B0604030504040204" pitchFamily="34" charset="0"/>
              </a:rPr>
              <a:t>11—20)</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2. The climax of rebellion, hope, and the end of dying   (chapters </a:t>
            </a:r>
            <a:r>
              <a:rPr lang="en-US" sz="1170" u="sng" dirty="0">
                <a:solidFill>
                  <a:srgbClr val="488DCD"/>
                </a:solidFill>
                <a:latin typeface="inherit"/>
                <a:ea typeface="Times New Roman" panose="02020603050405020304" pitchFamily="18" charset="0"/>
                <a:cs typeface="Tahoma" panose="020B0604030504040204" pitchFamily="34" charset="0"/>
              </a:rPr>
              <a:t>21—25)</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b="1" dirty="0">
                <a:solidFill>
                  <a:srgbClr val="222222"/>
                </a:solidFill>
                <a:latin typeface="Tahoma" panose="020B0604030504040204" pitchFamily="34" charset="0"/>
                <a:ea typeface="Times New Roman" panose="02020603050405020304" pitchFamily="18" charset="0"/>
              </a:rPr>
              <a:t>II.</a:t>
            </a:r>
            <a:r>
              <a:rPr lang="en-US" sz="1170" dirty="0">
                <a:solidFill>
                  <a:srgbClr val="222222"/>
                </a:solidFill>
                <a:latin typeface="Tahoma" panose="020B0604030504040204" pitchFamily="34" charset="0"/>
                <a:ea typeface="Times New Roman" panose="02020603050405020304" pitchFamily="18" charset="0"/>
              </a:rPr>
              <a:t> </a:t>
            </a:r>
            <a:r>
              <a:rPr lang="en-US" sz="1170" b="1" dirty="0">
                <a:solidFill>
                  <a:srgbClr val="222222"/>
                </a:solidFill>
                <a:latin typeface="Tahoma" panose="020B0604030504040204" pitchFamily="34" charset="0"/>
                <a:ea typeface="Times New Roman" panose="02020603050405020304" pitchFamily="18" charset="0"/>
              </a:rPr>
              <a:t>Prospects of the younger generation in the land</a:t>
            </a:r>
            <a:r>
              <a:rPr lang="en-US" sz="1170" dirty="0">
                <a:solidFill>
                  <a:srgbClr val="222222"/>
                </a:solidFill>
                <a:latin typeface="Tahoma" panose="020B0604030504040204" pitchFamily="34" charset="0"/>
                <a:ea typeface="Times New Roman" panose="02020603050405020304" pitchFamily="18" charset="0"/>
              </a:rPr>
              <a:t>   </a:t>
            </a:r>
            <a:r>
              <a:rPr lang="en-US" sz="1170" b="1" dirty="0">
                <a:solidFill>
                  <a:srgbClr val="222222"/>
                </a:solidFill>
                <a:latin typeface="Tahoma" panose="020B0604030504040204" pitchFamily="34" charset="0"/>
                <a:ea typeface="Times New Roman" panose="02020603050405020304" pitchFamily="18" charset="0"/>
              </a:rPr>
              <a:t>(chapters </a:t>
            </a:r>
            <a:r>
              <a:rPr lang="en-US" sz="1170" b="1" u="sng" dirty="0">
                <a:solidFill>
                  <a:srgbClr val="488DCD"/>
                </a:solidFill>
                <a:latin typeface="inherit"/>
                <a:ea typeface="Times New Roman" panose="02020603050405020304" pitchFamily="18" charset="0"/>
                <a:cs typeface="Tahoma" panose="020B0604030504040204" pitchFamily="34" charset="0"/>
              </a:rPr>
              <a:t>26—36)</a:t>
            </a:r>
            <a:endParaRPr lang="en-US" sz="1333" b="1"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A. </a:t>
            </a:r>
            <a:r>
              <a:rPr lang="en-US" sz="1170" u="sng" dirty="0">
                <a:solidFill>
                  <a:srgbClr val="222222"/>
                </a:solidFill>
                <a:latin typeface="Tahoma" panose="020B0604030504040204" pitchFamily="34" charset="0"/>
                <a:ea typeface="Times New Roman" panose="02020603050405020304" pitchFamily="18" charset="0"/>
              </a:rPr>
              <a:t>Preparations for entering the Promised Land from the east</a:t>
            </a:r>
            <a:r>
              <a:rPr lang="en-US" sz="1170" dirty="0">
                <a:solidFill>
                  <a:srgbClr val="222222"/>
                </a:solidFill>
                <a:latin typeface="Tahoma" panose="020B0604030504040204" pitchFamily="34" charset="0"/>
                <a:ea typeface="Times New Roman" panose="02020603050405020304" pitchFamily="18" charset="0"/>
              </a:rPr>
              <a:t>   (chapters </a:t>
            </a:r>
            <a:r>
              <a:rPr lang="en-US" sz="1170" u="sng" dirty="0">
                <a:solidFill>
                  <a:srgbClr val="488DCD"/>
                </a:solidFill>
                <a:latin typeface="inherit"/>
                <a:ea typeface="Times New Roman" panose="02020603050405020304" pitchFamily="18" charset="0"/>
                <a:cs typeface="Tahoma" panose="020B0604030504040204" pitchFamily="34" charset="0"/>
              </a:rPr>
              <a:t>26—32)</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1. The second census   (chapter </a:t>
            </a:r>
            <a:r>
              <a:rPr lang="en-US" sz="1170" u="sng" dirty="0">
                <a:solidFill>
                  <a:srgbClr val="488DCD"/>
                </a:solidFill>
                <a:latin typeface="inherit"/>
                <a:ea typeface="Times New Roman" panose="02020603050405020304" pitchFamily="18" charset="0"/>
                <a:cs typeface="Tahoma" panose="020B0604030504040204" pitchFamily="34" charset="0"/>
              </a:rPr>
              <a:t>26)</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2. Provisions and commands to observe in preparation for entering the land   (chapters </a:t>
            </a:r>
            <a:r>
              <a:rPr lang="en-US" sz="1170" u="sng" dirty="0">
                <a:solidFill>
                  <a:srgbClr val="488DCD"/>
                </a:solidFill>
                <a:latin typeface="inherit"/>
                <a:ea typeface="Times New Roman" panose="02020603050405020304" pitchFamily="18" charset="0"/>
                <a:cs typeface="Tahoma" panose="020B0604030504040204" pitchFamily="34" charset="0"/>
              </a:rPr>
              <a:t>27—30)</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3. Reprisal against Midian and the settlement of the </a:t>
            </a:r>
            <a:r>
              <a:rPr lang="en-US" sz="1170" dirty="0" err="1">
                <a:solidFill>
                  <a:srgbClr val="222222"/>
                </a:solidFill>
                <a:latin typeface="Tahoma" panose="020B0604030504040204" pitchFamily="34" charset="0"/>
                <a:ea typeface="Times New Roman" panose="02020603050405020304" pitchFamily="18" charset="0"/>
              </a:rPr>
              <a:t>Transjordanian</a:t>
            </a:r>
            <a:r>
              <a:rPr lang="en-US" sz="1170" dirty="0">
                <a:solidFill>
                  <a:srgbClr val="222222"/>
                </a:solidFill>
                <a:latin typeface="Tahoma" panose="020B0604030504040204" pitchFamily="34" charset="0"/>
                <a:ea typeface="Times New Roman" panose="02020603050405020304" pitchFamily="18" charset="0"/>
              </a:rPr>
              <a:t> tribes   (chapters </a:t>
            </a:r>
            <a:r>
              <a:rPr lang="en-US" sz="1170" u="sng" dirty="0">
                <a:solidFill>
                  <a:srgbClr val="488DCD"/>
                </a:solidFill>
                <a:latin typeface="inherit"/>
                <a:ea typeface="Times New Roman" panose="02020603050405020304" pitchFamily="18" charset="0"/>
                <a:cs typeface="Tahoma" panose="020B0604030504040204" pitchFamily="34" charset="0"/>
              </a:rPr>
              <a:t>31—32)</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B. </a:t>
            </a:r>
            <a:r>
              <a:rPr lang="en-US" sz="1170" u="sng" dirty="0">
                <a:solidFill>
                  <a:srgbClr val="222222"/>
                </a:solidFill>
                <a:latin typeface="Tahoma" panose="020B0604030504040204" pitchFamily="34" charset="0"/>
                <a:ea typeface="Times New Roman" panose="02020603050405020304" pitchFamily="18" charset="0"/>
              </a:rPr>
              <a:t>Warning and encouragement of the younger generation</a:t>
            </a:r>
            <a:r>
              <a:rPr lang="en-US" sz="1170" dirty="0">
                <a:solidFill>
                  <a:srgbClr val="222222"/>
                </a:solidFill>
                <a:latin typeface="Tahoma" panose="020B0604030504040204" pitchFamily="34" charset="0"/>
                <a:ea typeface="Times New Roman" panose="02020603050405020304" pitchFamily="18" charset="0"/>
              </a:rPr>
              <a:t>   (chapters </a:t>
            </a:r>
            <a:r>
              <a:rPr lang="en-US" sz="1170" u="sng" dirty="0">
                <a:solidFill>
                  <a:srgbClr val="488DCD"/>
                </a:solidFill>
                <a:latin typeface="inherit"/>
                <a:ea typeface="Times New Roman" panose="02020603050405020304" pitchFamily="18" charset="0"/>
                <a:cs typeface="Tahoma" panose="020B0604030504040204" pitchFamily="34" charset="0"/>
              </a:rPr>
              <a:t>33—36)</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1. Review of the journey from Egypt   (chapter </a:t>
            </a:r>
            <a:r>
              <a:rPr lang="en-US" sz="1170" u="sng" dirty="0">
                <a:solidFill>
                  <a:srgbClr val="488DCD"/>
                </a:solidFill>
                <a:latin typeface="inherit"/>
                <a:ea typeface="Times New Roman" panose="02020603050405020304" pitchFamily="18" charset="0"/>
                <a:cs typeface="Tahoma" panose="020B0604030504040204" pitchFamily="34" charset="0"/>
              </a:rPr>
              <a:t>33:1-49)</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2. Anticipation of the Promised Land   (chapters </a:t>
            </a:r>
            <a:r>
              <a:rPr lang="en-US" sz="1170" u="sng" dirty="0">
                <a:solidFill>
                  <a:srgbClr val="488DCD"/>
                </a:solidFill>
                <a:latin typeface="inherit"/>
                <a:ea typeface="Times New Roman" panose="02020603050405020304" pitchFamily="18" charset="0"/>
                <a:cs typeface="Tahoma" panose="020B0604030504040204" pitchFamily="34" charset="0"/>
              </a:rPr>
              <a:t>33:50—36:13)</a:t>
            </a:r>
            <a:endParaRPr lang="en-US" sz="1333"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86315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24B5E2-A3DD-4253-8656-7225701D354C}"/>
              </a:ext>
            </a:extLst>
          </p:cNvPr>
          <p:cNvSpPr/>
          <p:nvPr/>
        </p:nvSpPr>
        <p:spPr>
          <a:xfrm>
            <a:off x="1506817" y="88792"/>
            <a:ext cx="8512736" cy="5593904"/>
          </a:xfrm>
          <a:prstGeom prst="rect">
            <a:avLst/>
          </a:prstGeom>
        </p:spPr>
        <p:txBody>
          <a:bodyPr wrap="square">
            <a:spAutoFit/>
          </a:bodyPr>
          <a:lstStyle/>
          <a:p>
            <a:pPr fontAlgn="base">
              <a:spcAft>
                <a:spcPts val="1250"/>
              </a:spcAft>
            </a:pPr>
            <a:r>
              <a:rPr lang="en-US" sz="2667" b="1" dirty="0">
                <a:solidFill>
                  <a:srgbClr val="222222"/>
                </a:solidFill>
                <a:latin typeface="Georgia" panose="02040502050405020303" pitchFamily="18" charset="0"/>
                <a:ea typeface="Times New Roman" panose="02020603050405020304" pitchFamily="18" charset="0"/>
              </a:rPr>
              <a:t> Outline of the Book of Numbers</a:t>
            </a:r>
            <a:endParaRPr lang="en-US" sz="2000" b="1" dirty="0">
              <a:latin typeface="Times New Roman" panose="02020603050405020304" pitchFamily="18" charset="0"/>
              <a:ea typeface="Times New Roman" panose="02020603050405020304" pitchFamily="18" charset="0"/>
            </a:endParaRPr>
          </a:p>
          <a:p>
            <a:pPr fontAlgn="base">
              <a:lnSpc>
                <a:spcPts val="2400"/>
              </a:lnSpc>
            </a:pPr>
            <a:r>
              <a:rPr lang="en-US" sz="1170" b="1" dirty="0">
                <a:solidFill>
                  <a:srgbClr val="222222"/>
                </a:solidFill>
                <a:latin typeface="Tahoma" panose="020B0604030504040204" pitchFamily="34" charset="0"/>
                <a:ea typeface="Times New Roman" panose="02020603050405020304" pitchFamily="18" charset="0"/>
              </a:rPr>
              <a:t>I.</a:t>
            </a:r>
            <a:r>
              <a:rPr lang="en-US" sz="1170" dirty="0">
                <a:solidFill>
                  <a:srgbClr val="222222"/>
                </a:solidFill>
                <a:latin typeface="Tahoma" panose="020B0604030504040204" pitchFamily="34" charset="0"/>
                <a:ea typeface="Times New Roman" panose="02020603050405020304" pitchFamily="18" charset="0"/>
              </a:rPr>
              <a:t> </a:t>
            </a:r>
            <a:r>
              <a:rPr lang="en-US" sz="1170" b="1" dirty="0">
                <a:solidFill>
                  <a:srgbClr val="222222"/>
                </a:solidFill>
                <a:latin typeface="Tahoma" panose="020B0604030504040204" pitchFamily="34" charset="0"/>
                <a:ea typeface="Times New Roman" panose="02020603050405020304" pitchFamily="18" charset="0"/>
              </a:rPr>
              <a:t>Experiences of the </a:t>
            </a:r>
            <a:r>
              <a:rPr lang="en-US" sz="1170" b="1" dirty="0">
                <a:solidFill>
                  <a:srgbClr val="222222"/>
                </a:solidFill>
                <a:highlight>
                  <a:srgbClr val="FFFF00"/>
                </a:highlight>
                <a:latin typeface="Tahoma" panose="020B0604030504040204" pitchFamily="34" charset="0"/>
                <a:ea typeface="Times New Roman" panose="02020603050405020304" pitchFamily="18" charset="0"/>
              </a:rPr>
              <a:t>older</a:t>
            </a:r>
            <a:r>
              <a:rPr lang="en-US" sz="1170" b="1" dirty="0">
                <a:solidFill>
                  <a:srgbClr val="222222"/>
                </a:solidFill>
                <a:latin typeface="Tahoma" panose="020B0604030504040204" pitchFamily="34" charset="0"/>
                <a:ea typeface="Times New Roman" panose="02020603050405020304" pitchFamily="18" charset="0"/>
              </a:rPr>
              <a:t> generation in the wilderness</a:t>
            </a:r>
            <a:r>
              <a:rPr lang="en-US" sz="1170" dirty="0">
                <a:solidFill>
                  <a:srgbClr val="222222"/>
                </a:solidFill>
                <a:latin typeface="Tahoma" panose="020B0604030504040204" pitchFamily="34" charset="0"/>
                <a:ea typeface="Times New Roman" panose="02020603050405020304" pitchFamily="18" charset="0"/>
              </a:rPr>
              <a:t>   </a:t>
            </a:r>
            <a:r>
              <a:rPr lang="en-US" sz="1170" b="1" dirty="0">
                <a:solidFill>
                  <a:srgbClr val="222222"/>
                </a:solidFill>
                <a:latin typeface="Tahoma" panose="020B0604030504040204" pitchFamily="34" charset="0"/>
                <a:ea typeface="Times New Roman" panose="02020603050405020304" pitchFamily="18" charset="0"/>
              </a:rPr>
              <a:t>(chapters </a:t>
            </a:r>
            <a:r>
              <a:rPr lang="en-US" sz="1170" b="1" u="sng" dirty="0">
                <a:solidFill>
                  <a:srgbClr val="488DCD"/>
                </a:solidFill>
                <a:latin typeface="inherit"/>
                <a:ea typeface="Times New Roman" panose="02020603050405020304" pitchFamily="18" charset="0"/>
                <a:cs typeface="Tahoma" panose="020B0604030504040204" pitchFamily="34" charset="0"/>
              </a:rPr>
              <a:t>1—25)</a:t>
            </a:r>
            <a:endParaRPr lang="en-US" sz="1333" b="1"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A. </a:t>
            </a:r>
            <a:r>
              <a:rPr lang="en-US" sz="1170" u="sng" dirty="0">
                <a:solidFill>
                  <a:srgbClr val="222222"/>
                </a:solidFill>
                <a:latin typeface="Tahoma" panose="020B0604030504040204" pitchFamily="34" charset="0"/>
                <a:ea typeface="Times New Roman" panose="02020603050405020304" pitchFamily="18" charset="0"/>
              </a:rPr>
              <a:t>Preparations for entering the Promised Land from the south</a:t>
            </a:r>
            <a:r>
              <a:rPr lang="en-US" sz="1170" dirty="0">
                <a:solidFill>
                  <a:srgbClr val="222222"/>
                </a:solidFill>
                <a:latin typeface="Tahoma" panose="020B0604030504040204" pitchFamily="34" charset="0"/>
                <a:ea typeface="Times New Roman" panose="02020603050405020304" pitchFamily="18" charset="0"/>
              </a:rPr>
              <a:t>   (chapters </a:t>
            </a:r>
            <a:r>
              <a:rPr lang="en-US" sz="1170" u="sng" dirty="0">
                <a:solidFill>
                  <a:srgbClr val="488DCD"/>
                </a:solidFill>
                <a:latin typeface="inherit"/>
                <a:ea typeface="Times New Roman" panose="02020603050405020304" pitchFamily="18" charset="0"/>
                <a:cs typeface="Tahoma" panose="020B0604030504040204" pitchFamily="34" charset="0"/>
              </a:rPr>
              <a:t>1—10)</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1. The first census and the organization of the people   (chapters </a:t>
            </a:r>
            <a:r>
              <a:rPr lang="en-US" sz="1170" u="sng" dirty="0">
                <a:solidFill>
                  <a:srgbClr val="488DCD"/>
                </a:solidFill>
                <a:latin typeface="inherit"/>
                <a:ea typeface="Times New Roman" panose="02020603050405020304" pitchFamily="18" charset="0"/>
                <a:cs typeface="Tahoma" panose="020B0604030504040204" pitchFamily="34" charset="0"/>
              </a:rPr>
              <a:t>1—4)</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2. Commands and rituals to observe in preparation for entering the land   (chapters </a:t>
            </a:r>
            <a:r>
              <a:rPr lang="en-US" sz="1170" u="sng" dirty="0">
                <a:solidFill>
                  <a:srgbClr val="488DCD"/>
                </a:solidFill>
                <a:latin typeface="inherit"/>
                <a:ea typeface="Times New Roman" panose="02020603050405020304" pitchFamily="18" charset="0"/>
                <a:cs typeface="Tahoma" panose="020B0604030504040204" pitchFamily="34" charset="0"/>
              </a:rPr>
              <a:t>5—9)</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3. The departure from Sinai   (chapter </a:t>
            </a:r>
            <a:r>
              <a:rPr lang="en-US" sz="1170" u="sng" dirty="0">
                <a:solidFill>
                  <a:srgbClr val="488DCD"/>
                </a:solidFill>
                <a:latin typeface="inherit"/>
                <a:ea typeface="Times New Roman" panose="02020603050405020304" pitchFamily="18" charset="0"/>
                <a:cs typeface="Tahoma" panose="020B0604030504040204" pitchFamily="34" charset="0"/>
              </a:rPr>
              <a:t>10)</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B. </a:t>
            </a:r>
            <a:r>
              <a:rPr lang="en-US" sz="1170" u="sng" dirty="0">
                <a:solidFill>
                  <a:srgbClr val="222222"/>
                </a:solidFill>
                <a:latin typeface="Tahoma" panose="020B0604030504040204" pitchFamily="34" charset="0"/>
                <a:ea typeface="Times New Roman" panose="02020603050405020304" pitchFamily="18" charset="0"/>
              </a:rPr>
              <a:t>The rebellion and judgment of the unbelieving generation</a:t>
            </a:r>
            <a:r>
              <a:rPr lang="en-US" sz="1170" dirty="0">
                <a:solidFill>
                  <a:srgbClr val="222222"/>
                </a:solidFill>
                <a:latin typeface="Tahoma" panose="020B0604030504040204" pitchFamily="34" charset="0"/>
                <a:ea typeface="Times New Roman" panose="02020603050405020304" pitchFamily="18" charset="0"/>
              </a:rPr>
              <a:t>   (chapters </a:t>
            </a:r>
            <a:r>
              <a:rPr lang="en-US" sz="1170" u="sng" dirty="0">
                <a:solidFill>
                  <a:srgbClr val="488DCD"/>
                </a:solidFill>
                <a:latin typeface="inherit"/>
                <a:ea typeface="Times New Roman" panose="02020603050405020304" pitchFamily="18" charset="0"/>
                <a:cs typeface="Tahoma" panose="020B0604030504040204" pitchFamily="34" charset="0"/>
              </a:rPr>
              <a:t>11—25)</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1. The cycle of rebellion, atonement, and death   (chapters </a:t>
            </a:r>
            <a:r>
              <a:rPr lang="en-US" sz="1170" u="sng" dirty="0">
                <a:solidFill>
                  <a:srgbClr val="488DCD"/>
                </a:solidFill>
                <a:latin typeface="inherit"/>
                <a:ea typeface="Times New Roman" panose="02020603050405020304" pitchFamily="18" charset="0"/>
                <a:cs typeface="Tahoma" panose="020B0604030504040204" pitchFamily="34" charset="0"/>
              </a:rPr>
              <a:t>11—20)</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2. The climax of rebellion, hope, and the end of dying   (chapters </a:t>
            </a:r>
            <a:r>
              <a:rPr lang="en-US" sz="1170" u="sng" dirty="0">
                <a:solidFill>
                  <a:srgbClr val="488DCD"/>
                </a:solidFill>
                <a:latin typeface="inherit"/>
                <a:ea typeface="Times New Roman" panose="02020603050405020304" pitchFamily="18" charset="0"/>
                <a:cs typeface="Tahoma" panose="020B0604030504040204" pitchFamily="34" charset="0"/>
              </a:rPr>
              <a:t>21—25)</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b="1" dirty="0">
                <a:solidFill>
                  <a:srgbClr val="222222"/>
                </a:solidFill>
                <a:latin typeface="Tahoma" panose="020B0604030504040204" pitchFamily="34" charset="0"/>
                <a:ea typeface="Times New Roman" panose="02020603050405020304" pitchFamily="18" charset="0"/>
              </a:rPr>
              <a:t>II.</a:t>
            </a:r>
            <a:r>
              <a:rPr lang="en-US" sz="1170" dirty="0">
                <a:solidFill>
                  <a:srgbClr val="222222"/>
                </a:solidFill>
                <a:latin typeface="Tahoma" panose="020B0604030504040204" pitchFamily="34" charset="0"/>
                <a:ea typeface="Times New Roman" panose="02020603050405020304" pitchFamily="18" charset="0"/>
              </a:rPr>
              <a:t> </a:t>
            </a:r>
            <a:r>
              <a:rPr lang="en-US" sz="1170" b="1" dirty="0">
                <a:solidFill>
                  <a:srgbClr val="222222"/>
                </a:solidFill>
                <a:latin typeface="Tahoma" panose="020B0604030504040204" pitchFamily="34" charset="0"/>
                <a:ea typeface="Times New Roman" panose="02020603050405020304" pitchFamily="18" charset="0"/>
              </a:rPr>
              <a:t>Prospects of the </a:t>
            </a:r>
            <a:r>
              <a:rPr lang="en-US" sz="1170" b="1" dirty="0">
                <a:solidFill>
                  <a:srgbClr val="222222"/>
                </a:solidFill>
                <a:highlight>
                  <a:srgbClr val="FFFF00"/>
                </a:highlight>
                <a:latin typeface="Tahoma" panose="020B0604030504040204" pitchFamily="34" charset="0"/>
                <a:ea typeface="Times New Roman" panose="02020603050405020304" pitchFamily="18" charset="0"/>
              </a:rPr>
              <a:t>younger</a:t>
            </a:r>
            <a:r>
              <a:rPr lang="en-US" sz="1170" b="1" dirty="0">
                <a:solidFill>
                  <a:srgbClr val="222222"/>
                </a:solidFill>
                <a:latin typeface="Tahoma" panose="020B0604030504040204" pitchFamily="34" charset="0"/>
                <a:ea typeface="Times New Roman" panose="02020603050405020304" pitchFamily="18" charset="0"/>
              </a:rPr>
              <a:t> generation in the land</a:t>
            </a:r>
            <a:r>
              <a:rPr lang="en-US" sz="1170" dirty="0">
                <a:solidFill>
                  <a:srgbClr val="222222"/>
                </a:solidFill>
                <a:latin typeface="Tahoma" panose="020B0604030504040204" pitchFamily="34" charset="0"/>
                <a:ea typeface="Times New Roman" panose="02020603050405020304" pitchFamily="18" charset="0"/>
              </a:rPr>
              <a:t>   </a:t>
            </a:r>
            <a:r>
              <a:rPr lang="en-US" sz="1170" b="1" dirty="0">
                <a:solidFill>
                  <a:srgbClr val="222222"/>
                </a:solidFill>
                <a:latin typeface="Tahoma" panose="020B0604030504040204" pitchFamily="34" charset="0"/>
                <a:ea typeface="Times New Roman" panose="02020603050405020304" pitchFamily="18" charset="0"/>
              </a:rPr>
              <a:t>(chapters </a:t>
            </a:r>
            <a:r>
              <a:rPr lang="en-US" sz="1170" b="1" u="sng" dirty="0">
                <a:solidFill>
                  <a:srgbClr val="488DCD"/>
                </a:solidFill>
                <a:latin typeface="inherit"/>
                <a:ea typeface="Times New Roman" panose="02020603050405020304" pitchFamily="18" charset="0"/>
                <a:cs typeface="Tahoma" panose="020B0604030504040204" pitchFamily="34" charset="0"/>
              </a:rPr>
              <a:t>26—36)</a:t>
            </a:r>
            <a:endParaRPr lang="en-US" sz="1333" b="1"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A. </a:t>
            </a:r>
            <a:r>
              <a:rPr lang="en-US" sz="1170" u="sng" dirty="0">
                <a:solidFill>
                  <a:srgbClr val="222222"/>
                </a:solidFill>
                <a:latin typeface="Tahoma" panose="020B0604030504040204" pitchFamily="34" charset="0"/>
                <a:ea typeface="Times New Roman" panose="02020603050405020304" pitchFamily="18" charset="0"/>
              </a:rPr>
              <a:t>Preparations for entering the Promised Land from the east</a:t>
            </a:r>
            <a:r>
              <a:rPr lang="en-US" sz="1170" dirty="0">
                <a:solidFill>
                  <a:srgbClr val="222222"/>
                </a:solidFill>
                <a:latin typeface="Tahoma" panose="020B0604030504040204" pitchFamily="34" charset="0"/>
                <a:ea typeface="Times New Roman" panose="02020603050405020304" pitchFamily="18" charset="0"/>
              </a:rPr>
              <a:t>   (chapters </a:t>
            </a:r>
            <a:r>
              <a:rPr lang="en-US" sz="1170" u="sng" dirty="0">
                <a:solidFill>
                  <a:srgbClr val="488DCD"/>
                </a:solidFill>
                <a:latin typeface="inherit"/>
                <a:ea typeface="Times New Roman" panose="02020603050405020304" pitchFamily="18" charset="0"/>
                <a:cs typeface="Tahoma" panose="020B0604030504040204" pitchFamily="34" charset="0"/>
              </a:rPr>
              <a:t>26—32)</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1. The second census   (chapter </a:t>
            </a:r>
            <a:r>
              <a:rPr lang="en-US" sz="1170" u="sng" dirty="0">
                <a:solidFill>
                  <a:srgbClr val="488DCD"/>
                </a:solidFill>
                <a:latin typeface="inherit"/>
                <a:ea typeface="Times New Roman" panose="02020603050405020304" pitchFamily="18" charset="0"/>
                <a:cs typeface="Tahoma" panose="020B0604030504040204" pitchFamily="34" charset="0"/>
              </a:rPr>
              <a:t>26)</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2. Provisions and commands to observe in preparation for entering the land   (chapters </a:t>
            </a:r>
            <a:r>
              <a:rPr lang="en-US" sz="1170" u="sng" dirty="0">
                <a:solidFill>
                  <a:srgbClr val="488DCD"/>
                </a:solidFill>
                <a:latin typeface="inherit"/>
                <a:ea typeface="Times New Roman" panose="02020603050405020304" pitchFamily="18" charset="0"/>
                <a:cs typeface="Tahoma" panose="020B0604030504040204" pitchFamily="34" charset="0"/>
              </a:rPr>
              <a:t>27—30)</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3. Reprisal against Midian and the settlement of the </a:t>
            </a:r>
            <a:r>
              <a:rPr lang="en-US" sz="1170" dirty="0" err="1">
                <a:solidFill>
                  <a:srgbClr val="222222"/>
                </a:solidFill>
                <a:latin typeface="Tahoma" panose="020B0604030504040204" pitchFamily="34" charset="0"/>
                <a:ea typeface="Times New Roman" panose="02020603050405020304" pitchFamily="18" charset="0"/>
              </a:rPr>
              <a:t>Transjordanian</a:t>
            </a:r>
            <a:r>
              <a:rPr lang="en-US" sz="1170" dirty="0">
                <a:solidFill>
                  <a:srgbClr val="222222"/>
                </a:solidFill>
                <a:latin typeface="Tahoma" panose="020B0604030504040204" pitchFamily="34" charset="0"/>
                <a:ea typeface="Times New Roman" panose="02020603050405020304" pitchFamily="18" charset="0"/>
              </a:rPr>
              <a:t> tribes   (chapters </a:t>
            </a:r>
            <a:r>
              <a:rPr lang="en-US" sz="1170" u="sng" dirty="0">
                <a:solidFill>
                  <a:srgbClr val="488DCD"/>
                </a:solidFill>
                <a:latin typeface="inherit"/>
                <a:ea typeface="Times New Roman" panose="02020603050405020304" pitchFamily="18" charset="0"/>
                <a:cs typeface="Tahoma" panose="020B0604030504040204" pitchFamily="34" charset="0"/>
              </a:rPr>
              <a:t>31—32)</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B. </a:t>
            </a:r>
            <a:r>
              <a:rPr lang="en-US" sz="1170" u="sng" dirty="0">
                <a:solidFill>
                  <a:srgbClr val="222222"/>
                </a:solidFill>
                <a:latin typeface="Tahoma" panose="020B0604030504040204" pitchFamily="34" charset="0"/>
                <a:ea typeface="Times New Roman" panose="02020603050405020304" pitchFamily="18" charset="0"/>
              </a:rPr>
              <a:t>Warning and encouragement of the younger generation</a:t>
            </a:r>
            <a:r>
              <a:rPr lang="en-US" sz="1170" dirty="0">
                <a:solidFill>
                  <a:srgbClr val="222222"/>
                </a:solidFill>
                <a:latin typeface="Tahoma" panose="020B0604030504040204" pitchFamily="34" charset="0"/>
                <a:ea typeface="Times New Roman" panose="02020603050405020304" pitchFamily="18" charset="0"/>
              </a:rPr>
              <a:t>   (chapters </a:t>
            </a:r>
            <a:r>
              <a:rPr lang="en-US" sz="1170" u="sng" dirty="0">
                <a:solidFill>
                  <a:srgbClr val="488DCD"/>
                </a:solidFill>
                <a:latin typeface="inherit"/>
                <a:ea typeface="Times New Roman" panose="02020603050405020304" pitchFamily="18" charset="0"/>
                <a:cs typeface="Tahoma" panose="020B0604030504040204" pitchFamily="34" charset="0"/>
              </a:rPr>
              <a:t>33—36)</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1. Review of the journey from Egypt   (chapter </a:t>
            </a:r>
            <a:r>
              <a:rPr lang="en-US" sz="1170" u="sng" dirty="0">
                <a:solidFill>
                  <a:srgbClr val="488DCD"/>
                </a:solidFill>
                <a:latin typeface="inherit"/>
                <a:ea typeface="Times New Roman" panose="02020603050405020304" pitchFamily="18" charset="0"/>
                <a:cs typeface="Tahoma" panose="020B0604030504040204" pitchFamily="34" charset="0"/>
              </a:rPr>
              <a:t>33:1-49)</a:t>
            </a:r>
            <a:endParaRPr lang="en-US" sz="1333" dirty="0">
              <a:latin typeface="Times New Roman" panose="02020603050405020304" pitchFamily="18" charset="0"/>
              <a:ea typeface="Times New Roman" panose="02020603050405020304" pitchFamily="18" charset="0"/>
            </a:endParaRPr>
          </a:p>
          <a:p>
            <a:pPr fontAlgn="base">
              <a:lnSpc>
                <a:spcPts val="2400"/>
              </a:lnSpc>
            </a:pPr>
            <a:r>
              <a:rPr lang="en-US" sz="1170" dirty="0">
                <a:solidFill>
                  <a:srgbClr val="222222"/>
                </a:solidFill>
                <a:latin typeface="Tahoma" panose="020B0604030504040204" pitchFamily="34" charset="0"/>
                <a:ea typeface="Times New Roman" panose="02020603050405020304" pitchFamily="18" charset="0"/>
              </a:rPr>
              <a:t>		2. Anticipation of the Promised Land   (chapters </a:t>
            </a:r>
            <a:r>
              <a:rPr lang="en-US" sz="1170" u="sng" dirty="0">
                <a:solidFill>
                  <a:srgbClr val="488DCD"/>
                </a:solidFill>
                <a:latin typeface="inherit"/>
                <a:ea typeface="Times New Roman" panose="02020603050405020304" pitchFamily="18" charset="0"/>
                <a:cs typeface="Tahoma" panose="020B0604030504040204" pitchFamily="34" charset="0"/>
              </a:rPr>
              <a:t>33:50—36:13)</a:t>
            </a:r>
            <a:endParaRPr lang="en-US" sz="1333"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8559011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docProps/app.xml><?xml version="1.0" encoding="utf-8"?>
<Properties xmlns="http://schemas.openxmlformats.org/officeDocument/2006/extended-properties" xmlns:vt="http://schemas.openxmlformats.org/officeDocument/2006/docPropsVTypes">
  <Template/>
  <TotalTime>668</TotalTime>
  <Words>1919</Words>
  <Application>Microsoft Office PowerPoint</Application>
  <PresentationFormat>On-screen Show (16:10)</PresentationFormat>
  <Paragraphs>585</Paragraphs>
  <Slides>36</Slides>
  <Notes>36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Century Gothic</vt:lpstr>
      <vt:lpstr>Georgia</vt:lpstr>
      <vt:lpstr>inherit</vt:lpstr>
      <vt:lpstr>museo-sans</vt:lpstr>
      <vt:lpstr>Tahoma</vt:lpstr>
      <vt:lpstr>Times New Roman</vt:lpstr>
      <vt:lpstr>Wingdings 3</vt:lpstr>
      <vt:lpstr>Wisp</vt:lpstr>
      <vt:lpstr>Wandering “in the Wilderness”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 “in your Wilderness”?</vt:lpstr>
      <vt:lpstr>What’s “in your Wilderness”?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Wandering “in the Wilderness”</dc:title>
  <dc:creator>Owner</dc:creator>
  <cp:lastModifiedBy>Owner</cp:lastModifiedBy>
  <cp:revision>45</cp:revision>
  <cp:lastPrinted>2017-10-22T15:00:37Z</cp:lastPrinted>
  <dcterms:created xsi:type="dcterms:W3CDTF">2017-10-22T05:34:05Z</dcterms:created>
  <dcterms:modified xsi:type="dcterms:W3CDTF">2017-10-22T16:42:25Z</dcterms:modified>
</cp:coreProperties>
</file>