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50" d="100"/>
          <a:sy n="50" d="100"/>
        </p:scale>
        <p:origin x="42" y="996"/>
      </p:cViewPr>
      <p:guideLst/>
    </p:cSldViewPr>
  </p:slideViewPr>
  <p:outlineViewPr>
    <p:cViewPr>
      <p:scale>
        <a:sx n="33" d="100"/>
        <a:sy n="33" d="100"/>
      </p:scale>
      <p:origin x="0" y="-2389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8EB42-774A-4474-AAE2-A8FDE40DA746}" type="datetimeFigureOut">
              <a:rPr lang="en-US" smtClean="0"/>
              <a:t>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D4B2C-64CB-4ECC-BFE4-4A7988531C64}" type="slidenum">
              <a:rPr lang="en-US" smtClean="0"/>
              <a:t>‹#›</a:t>
            </a:fld>
            <a:endParaRPr lang="en-US"/>
          </a:p>
        </p:txBody>
      </p:sp>
    </p:spTree>
    <p:extLst>
      <p:ext uri="{BB962C8B-B14F-4D97-AF65-F5344CB8AC3E}">
        <p14:creationId xmlns:p14="http://schemas.microsoft.com/office/powerpoint/2010/main" val="149527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D4B2C-64CB-4ECC-BFE4-4A7988531C64}" type="slidenum">
              <a:rPr lang="en-US" smtClean="0"/>
              <a:t>1</a:t>
            </a:fld>
            <a:endParaRPr lang="en-US"/>
          </a:p>
        </p:txBody>
      </p:sp>
    </p:spTree>
    <p:extLst>
      <p:ext uri="{BB962C8B-B14F-4D97-AF65-F5344CB8AC3E}">
        <p14:creationId xmlns:p14="http://schemas.microsoft.com/office/powerpoint/2010/main" val="195811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D4B2C-64CB-4ECC-BFE4-4A7988531C64}" type="slidenum">
              <a:rPr lang="en-US" smtClean="0"/>
              <a:t>16</a:t>
            </a:fld>
            <a:endParaRPr lang="en-US"/>
          </a:p>
        </p:txBody>
      </p:sp>
    </p:spTree>
    <p:extLst>
      <p:ext uri="{BB962C8B-B14F-4D97-AF65-F5344CB8AC3E}">
        <p14:creationId xmlns:p14="http://schemas.microsoft.com/office/powerpoint/2010/main" val="2607288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1922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03288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61254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5032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347B4-28A4-405C-B604-83339D671726}"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78877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347B4-28A4-405C-B604-83339D671726}"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60514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347B4-28A4-405C-B604-83339D671726}" type="datetimeFigureOut">
              <a:rPr lang="en-US" smtClean="0"/>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79148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347B4-28A4-405C-B604-83339D671726}" type="datetimeFigureOut">
              <a:rPr lang="en-US" smtClean="0"/>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7512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347B4-28A4-405C-B604-83339D671726}" type="datetimeFigureOut">
              <a:rPr lang="en-US" smtClean="0"/>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47016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347B4-28A4-405C-B604-83339D671726}"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07588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347B4-28A4-405C-B604-83339D671726}"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76410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347B4-28A4-405C-B604-83339D671726}" type="datetimeFigureOut">
              <a:rPr lang="en-US" smtClean="0"/>
              <a:t>12/1/2017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AFFE-407E-4790-83AB-346E6F02C641}" type="slidenum">
              <a:rPr lang="en-US" smtClean="0"/>
              <a:t>‹#›</a:t>
            </a:fld>
            <a:endParaRPr lang="en-US"/>
          </a:p>
        </p:txBody>
      </p:sp>
    </p:spTree>
    <p:extLst>
      <p:ext uri="{BB962C8B-B14F-4D97-AF65-F5344CB8AC3E}">
        <p14:creationId xmlns:p14="http://schemas.microsoft.com/office/powerpoint/2010/main" val="2937396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F703-38B6-40A4-8DDD-7568BF09E3A0}"/>
              </a:ext>
            </a:extLst>
          </p:cNvPr>
          <p:cNvSpPr>
            <a:spLocks noGrp="1"/>
          </p:cNvSpPr>
          <p:nvPr>
            <p:ph type="title"/>
          </p:nvPr>
        </p:nvSpPr>
        <p:spPr>
          <a:xfrm>
            <a:off x="239842" y="634950"/>
            <a:ext cx="11107711" cy="1325563"/>
          </a:xfrm>
        </p:spPr>
        <p:txBody>
          <a:bodyPr>
            <a:noAutofit/>
          </a:bodyPr>
          <a:lstStyle/>
          <a:p>
            <a:pPr algn="l"/>
            <a:br>
              <a:rPr lang="en-US" sz="3200" b="1" baseline="0" dirty="0">
                <a:solidFill>
                  <a:schemeClr val="bg1"/>
                </a:solidFill>
                <a:latin typeface="Arial" panose="020B0604020202020204" pitchFamily="34" charset="0"/>
                <a:cs typeface="Arial" panose="020B0604020202020204" pitchFamily="34" charset="0"/>
              </a:rPr>
            </a:br>
            <a:br>
              <a:rPr lang="en-US" sz="3200" b="1" baseline="0" dirty="0">
                <a:solidFill>
                  <a:schemeClr val="bg1"/>
                </a:solidFill>
                <a:latin typeface="Arial" panose="020B0604020202020204" pitchFamily="34" charset="0"/>
                <a:cs typeface="Arial" panose="020B0604020202020204" pitchFamily="34" charset="0"/>
              </a:rPr>
            </a:br>
            <a:r>
              <a:rPr lang="en-US" sz="3200" kern="1200" dirty="0">
                <a:solidFill>
                  <a:schemeClr val="bg1"/>
                </a:solidFill>
                <a:effectLst/>
                <a:latin typeface="Arial" panose="020B0604020202020204" pitchFamily="34" charset="0"/>
                <a:cs typeface="Arial" panose="020B0604020202020204" pitchFamily="34" charset="0"/>
              </a:rPr>
              <a:t>“</a:t>
            </a:r>
            <a:r>
              <a:rPr lang="en-US" sz="3200" b="1" kern="1200" dirty="0">
                <a:solidFill>
                  <a:schemeClr val="bg1"/>
                </a:solidFill>
                <a:effectLst/>
                <a:latin typeface="Arial" panose="020B0604020202020204" pitchFamily="34" charset="0"/>
                <a:cs typeface="Arial" panose="020B0604020202020204" pitchFamily="34" charset="0"/>
              </a:rPr>
              <a:t>CHRISTMAS:</a:t>
            </a:r>
            <a:r>
              <a:rPr lang="en-US" sz="3200" kern="1200" dirty="0">
                <a:solidFill>
                  <a:schemeClr val="bg1"/>
                </a:solidFill>
                <a:effectLst/>
                <a:latin typeface="Arial" panose="020B0604020202020204" pitchFamily="34" charset="0"/>
                <a:cs typeface="Arial" panose="020B0604020202020204" pitchFamily="34" charset="0"/>
              </a:rPr>
              <a:t> </a:t>
            </a:r>
            <a:br>
              <a:rPr lang="en-US" sz="3200" kern="1200" dirty="0">
                <a:solidFill>
                  <a:schemeClr val="bg1"/>
                </a:solidFill>
                <a:effectLst/>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	</a:t>
            </a:r>
            <a:r>
              <a:rPr lang="en-US" sz="3200" kern="1200" dirty="0">
                <a:solidFill>
                  <a:schemeClr val="bg1"/>
                </a:solidFill>
                <a:effectLst/>
                <a:latin typeface="Arial" panose="020B0604020202020204" pitchFamily="34" charset="0"/>
                <a:cs typeface="Arial" panose="020B0604020202020204" pitchFamily="34" charset="0"/>
              </a:rPr>
              <a:t>FROM A </a:t>
            </a:r>
            <a:r>
              <a:rPr lang="en-US" sz="3200" i="1" kern="1200" dirty="0">
                <a:solidFill>
                  <a:schemeClr val="bg1"/>
                </a:solidFill>
                <a:effectLst/>
                <a:latin typeface="Arial" panose="020B0604020202020204" pitchFamily="34" charset="0"/>
                <a:cs typeface="Arial" panose="020B0604020202020204" pitchFamily="34" charset="0"/>
              </a:rPr>
              <a:t>MOTHER’S</a:t>
            </a:r>
            <a:r>
              <a:rPr lang="en-US" sz="3200" kern="1200" dirty="0">
                <a:solidFill>
                  <a:schemeClr val="bg1"/>
                </a:solidFill>
                <a:effectLst/>
                <a:latin typeface="Arial" panose="020B0604020202020204" pitchFamily="34" charset="0"/>
                <a:cs typeface="Arial" panose="020B0604020202020204" pitchFamily="34" charset="0"/>
              </a:rPr>
              <a:t> PERSPECTIVE”</a:t>
            </a:r>
          </a:p>
          <a:p>
            <a:pPr algn="l"/>
            <a:r>
              <a:rPr lang="en-US" sz="3200" kern="1200" dirty="0">
                <a:solidFill>
                  <a:schemeClr val="bg1"/>
                </a:solidFill>
                <a:effectLst/>
                <a:latin typeface="Arial" panose="020B0604020202020204" pitchFamily="34" charset="0"/>
                <a:cs typeface="Arial" panose="020B0604020202020204" pitchFamily="34" charset="0"/>
              </a:rPr>
              <a:t> </a:t>
            </a:r>
          </a:p>
          <a:p>
            <a:pPr algn="l"/>
            <a:r>
              <a:rPr lang="en-US" sz="3200" kern="1200" dirty="0">
                <a:solidFill>
                  <a:schemeClr val="bg1"/>
                </a:solidFill>
                <a:effectLst/>
                <a:latin typeface="Arial" panose="020B0604020202020204" pitchFamily="34" charset="0"/>
                <a:cs typeface="Arial" panose="020B0604020202020204" pitchFamily="34" charset="0"/>
              </a:rPr>
              <a:t> </a:t>
            </a:r>
          </a:p>
          <a:p>
            <a:pPr algn="l"/>
            <a:endParaRPr lang="en-US" sz="3200" baseline="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659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059C-F3CF-40D5-A3A1-DF6B87051F9F}"/>
              </a:ext>
            </a:extLst>
          </p:cNvPr>
          <p:cNvSpPr>
            <a:spLocks noGrp="1"/>
          </p:cNvSpPr>
          <p:nvPr>
            <p:ph type="title"/>
          </p:nvPr>
        </p:nvSpPr>
        <p:spPr>
          <a:xfrm>
            <a:off x="718279" y="2103437"/>
            <a:ext cx="10734206" cy="1325563"/>
          </a:xfrm>
        </p:spPr>
        <p:txBody>
          <a:bodyPr>
            <a:normAutofit fontScale="90000"/>
          </a:bodyPr>
          <a:lstStyle/>
          <a:p>
            <a:pPr algn="l"/>
            <a:r>
              <a:rPr lang="en-US" sz="3600" kern="1200" dirty="0">
                <a:solidFill>
                  <a:schemeClr val="bg1"/>
                </a:solidFill>
                <a:effectLst/>
                <a:latin typeface="Arial" panose="020B0604020202020204" pitchFamily="34" charset="0"/>
                <a:ea typeface="+mj-ea"/>
                <a:cs typeface="Arial" panose="020B0604020202020204" pitchFamily="34" charset="0"/>
              </a:rPr>
              <a:t> “Therefore also God highly exalted Him, and bestowed on Him the name which is above every name, that at the name of Jesus EVERY KNEE SHOULD BOW, of those who are in heaven, and on earth, and under the earth, and that every tongue should confess that Jesus Christ is Lord, to the glory of God the Father.”</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Philippians 2:9-11</a:t>
            </a:r>
          </a:p>
          <a:p>
            <a:endParaRPr lang="en-US" dirty="0"/>
          </a:p>
        </p:txBody>
      </p:sp>
    </p:spTree>
    <p:extLst>
      <p:ext uri="{BB962C8B-B14F-4D97-AF65-F5344CB8AC3E}">
        <p14:creationId xmlns:p14="http://schemas.microsoft.com/office/powerpoint/2010/main" val="230704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C85C-418F-4559-848D-CE7DF73E755E}"/>
              </a:ext>
            </a:extLst>
          </p:cNvPr>
          <p:cNvSpPr>
            <a:spLocks noGrp="1"/>
          </p:cNvSpPr>
          <p:nvPr>
            <p:ph type="title"/>
          </p:nvPr>
        </p:nvSpPr>
        <p:spPr>
          <a:xfrm>
            <a:off x="613347" y="-111893"/>
            <a:ext cx="11213891" cy="1325563"/>
          </a:xfrm>
        </p:spPr>
        <p:txBody>
          <a:bodyPr>
            <a:normAutofit fontScale="90000"/>
          </a:bodyPr>
          <a:lstStyle/>
          <a:p>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THE CHARACTER OF MARY</a:t>
            </a:r>
            <a:br>
              <a:rPr lang="en-US" sz="3600" b="1"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sorrowful</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blessed</a:t>
            </a:r>
            <a:r>
              <a:rPr lang="en-US" sz="3600" dirty="0">
                <a:solidFill>
                  <a:schemeClr val="bg1"/>
                </a:solidFill>
                <a:latin typeface="Arial" panose="020B0604020202020204" pitchFamily="34" charset="0"/>
                <a:cs typeface="Arial" panose="020B0604020202020204" pitchFamily="34" charset="0"/>
              </a:rPr>
              <a:t> woman </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an </a:t>
            </a:r>
            <a:r>
              <a:rPr lang="en-US" sz="3600" i="1" u="sng" dirty="0">
                <a:solidFill>
                  <a:schemeClr val="bg1"/>
                </a:solidFill>
                <a:latin typeface="Arial" panose="020B0604020202020204" pitchFamily="34" charset="0"/>
                <a:cs typeface="Arial" panose="020B0604020202020204" pitchFamily="34" charset="0"/>
              </a:rPr>
              <a:t>educated</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godly</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1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Mary was a </a:t>
            </a:r>
            <a:r>
              <a:rPr lang="en-US" sz="3600" i="1" u="sng" dirty="0">
                <a:solidFill>
                  <a:schemeClr val="bg1"/>
                </a:solidFill>
                <a:latin typeface="Arial" panose="020B0604020202020204" pitchFamily="34" charset="0"/>
                <a:cs typeface="Arial" panose="020B0604020202020204" pitchFamily="34" charset="0"/>
              </a:rPr>
              <a:t>normal</a:t>
            </a:r>
            <a:r>
              <a:rPr lang="en-US" sz="3600" i="1" kern="1200" dirty="0">
                <a:solidFill>
                  <a:schemeClr val="bg1"/>
                </a:solidFill>
                <a:effectLst/>
                <a:latin typeface="Arial" panose="020B0604020202020204" pitchFamily="34" charset="0"/>
                <a:ea typeface="+mj-ea"/>
                <a:cs typeface="Arial" panose="020B0604020202020204" pitchFamily="34" charset="0"/>
              </a:rPr>
              <a:t> </a:t>
            </a:r>
            <a:r>
              <a:rPr lang="en-US" sz="3600" i="1" u="sng" dirty="0">
                <a:solidFill>
                  <a:schemeClr val="bg1"/>
                </a:solidFill>
                <a:latin typeface="Arial" panose="020B0604020202020204" pitchFamily="34" charset="0"/>
                <a:cs typeface="Arial" panose="020B0604020202020204" pitchFamily="34" charset="0"/>
              </a:rPr>
              <a:t>human</a:t>
            </a:r>
            <a:r>
              <a:rPr lang="en-US" sz="3600" i="1" kern="1200" dirty="0">
                <a:solidFill>
                  <a:schemeClr val="bg1"/>
                </a:solidFill>
                <a:effectLst/>
                <a:latin typeface="Arial" panose="020B0604020202020204" pitchFamily="34" charset="0"/>
                <a:ea typeface="+mj-ea"/>
                <a:cs typeface="Arial" panose="020B0604020202020204" pitchFamily="34" charset="0"/>
              </a:rPr>
              <a:t> </a:t>
            </a:r>
            <a:r>
              <a:rPr lang="en-US" sz="3600" i="1" u="sng" dirty="0">
                <a:solidFill>
                  <a:schemeClr val="bg1"/>
                </a:solidFill>
                <a:latin typeface="Arial" panose="020B0604020202020204" pitchFamily="34" charset="0"/>
                <a:cs typeface="Arial" panose="020B0604020202020204" pitchFamily="34" charset="0"/>
              </a:rPr>
              <a:t>woman</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r>
              <a:rPr lang="en-US" sz="3100" i="1" kern="1200" dirty="0">
                <a:solidFill>
                  <a:schemeClr val="bg1"/>
                </a:solidFill>
                <a:effectLst/>
                <a:latin typeface="Arial" panose="020B0604020202020204" pitchFamily="34" charset="0"/>
                <a:ea typeface="+mj-ea"/>
                <a:cs typeface="Arial" panose="020B0604020202020204" pitchFamily="34" charset="0"/>
              </a:rPr>
              <a:t>She was rebuked!</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endParaRPr lang="en-US" sz="3600" kern="1200" dirty="0">
              <a:solidFill>
                <a:schemeClr val="bg1"/>
              </a:solidFill>
              <a:effectLst/>
              <a:latin typeface="Arial" panose="020B0604020202020204" pitchFamily="34" charset="0"/>
              <a:ea typeface="+mj-ea"/>
              <a:cs typeface="Arial" panose="020B0604020202020204" pitchFamily="34" charset="0"/>
            </a:endParaRPr>
          </a:p>
          <a:p>
            <a:endParaRPr lang="en-US" dirty="0"/>
          </a:p>
        </p:txBody>
      </p:sp>
    </p:spTree>
    <p:extLst>
      <p:ext uri="{BB962C8B-B14F-4D97-AF65-F5344CB8AC3E}">
        <p14:creationId xmlns:p14="http://schemas.microsoft.com/office/powerpoint/2010/main" val="2662228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016A-07DC-46BF-A962-9022FDB65686}"/>
              </a:ext>
            </a:extLst>
          </p:cNvPr>
          <p:cNvSpPr>
            <a:spLocks noGrp="1"/>
          </p:cNvSpPr>
          <p:nvPr>
            <p:ph type="title"/>
          </p:nvPr>
        </p:nvSpPr>
        <p:spPr>
          <a:xfrm>
            <a:off x="838199" y="365127"/>
            <a:ext cx="11168921" cy="1325563"/>
          </a:xfrm>
        </p:spPr>
        <p:txBody>
          <a:bodyPr>
            <a:normAutofit fontScale="90000"/>
          </a:bodyPr>
          <a:lstStyle/>
          <a:p>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THE CHARACTER OF MARY</a:t>
            </a:r>
            <a:br>
              <a:rPr lang="en-US" sz="3600" b="1"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sorrowful</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blessed</a:t>
            </a:r>
            <a:r>
              <a:rPr lang="en-US" sz="3600" dirty="0">
                <a:solidFill>
                  <a:schemeClr val="bg1"/>
                </a:solidFill>
                <a:latin typeface="Arial" panose="020B0604020202020204" pitchFamily="34" charset="0"/>
                <a:cs typeface="Arial" panose="020B0604020202020204" pitchFamily="34" charset="0"/>
              </a:rPr>
              <a:t> woman </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an </a:t>
            </a:r>
            <a:r>
              <a:rPr lang="en-US" sz="3600" i="1" u="sng" dirty="0">
                <a:solidFill>
                  <a:schemeClr val="bg1"/>
                </a:solidFill>
                <a:latin typeface="Arial" panose="020B0604020202020204" pitchFamily="34" charset="0"/>
                <a:cs typeface="Arial" panose="020B0604020202020204" pitchFamily="34" charset="0"/>
              </a:rPr>
              <a:t>educated</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godly</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100" dirty="0">
                <a:solidFill>
                  <a:schemeClr val="bg1"/>
                </a:solidFill>
                <a:latin typeface="Arial" panose="020B0604020202020204" pitchFamily="34" charset="0"/>
                <a:cs typeface="Arial" panose="020B0604020202020204" pitchFamily="34" charset="0"/>
              </a:rPr>
              <a:t> 					</a:t>
            </a:r>
            <a:r>
              <a:rPr lang="en-US" sz="3600" dirty="0">
                <a:solidFill>
                  <a:schemeClr val="bg1"/>
                </a:solidFill>
                <a:latin typeface="Arial" panose="020B0604020202020204" pitchFamily="34" charset="0"/>
                <a:cs typeface="Arial" panose="020B0604020202020204" pitchFamily="34" charset="0"/>
              </a:rPr>
              <a:t>Mary was a </a:t>
            </a:r>
            <a:r>
              <a:rPr lang="en-US" sz="3600" i="1" u="sng" dirty="0">
                <a:solidFill>
                  <a:schemeClr val="bg1"/>
                </a:solidFill>
                <a:latin typeface="Arial" panose="020B0604020202020204" pitchFamily="34" charset="0"/>
                <a:cs typeface="Arial" panose="020B0604020202020204" pitchFamily="34" charset="0"/>
              </a:rPr>
              <a:t>normal human woman</a:t>
            </a:r>
            <a:br>
              <a:rPr lang="en-US" sz="3600" i="1"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100" i="1" dirty="0">
                <a:solidFill>
                  <a:schemeClr val="bg1"/>
                </a:solidFill>
                <a:latin typeface="Arial" panose="020B0604020202020204" pitchFamily="34" charset="0"/>
                <a:cs typeface="Arial" panose="020B0604020202020204" pitchFamily="34" charset="0"/>
              </a:rPr>
              <a:t>She was rebuked!</a:t>
            </a:r>
            <a:br>
              <a:rPr lang="en-US" sz="3100" i="1" dirty="0">
                <a:solidFill>
                  <a:schemeClr val="bg1"/>
                </a:solidFill>
                <a:latin typeface="Arial" panose="020B0604020202020204" pitchFamily="34" charset="0"/>
                <a:cs typeface="Arial" panose="020B0604020202020204" pitchFamily="34" charset="0"/>
              </a:rPr>
            </a:br>
            <a:r>
              <a:rPr lang="en-US" sz="3100" i="1" dirty="0">
                <a:solidFill>
                  <a:schemeClr val="bg1"/>
                </a:solidFill>
                <a:latin typeface="Arial" panose="020B0604020202020204" pitchFamily="34" charset="0"/>
                <a:cs typeface="Arial" panose="020B0604020202020204" pitchFamily="34" charset="0"/>
              </a:rPr>
              <a:t>						</a:t>
            </a:r>
            <a:r>
              <a:rPr lang="en-US" sz="3100" i="1" kern="1200" dirty="0">
                <a:solidFill>
                  <a:schemeClr val="bg1"/>
                </a:solidFill>
                <a:effectLst/>
                <a:latin typeface="Arial" panose="020B0604020202020204" pitchFamily="34" charset="0"/>
                <a:ea typeface="+mj-ea"/>
                <a:cs typeface="Arial" panose="020B0604020202020204" pitchFamily="34" charset="0"/>
              </a:rPr>
              <a:t>She offered sacrifices!</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1087677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53CC-D3EE-489A-BBD3-1B3543548D0E}"/>
              </a:ext>
            </a:extLst>
          </p:cNvPr>
          <p:cNvSpPr>
            <a:spLocks noGrp="1"/>
          </p:cNvSpPr>
          <p:nvPr>
            <p:ph type="title"/>
          </p:nvPr>
        </p:nvSpPr>
        <p:spPr>
          <a:xfrm>
            <a:off x="838199" y="1414438"/>
            <a:ext cx="10929079" cy="1325563"/>
          </a:xfrm>
        </p:spPr>
        <p:txBody>
          <a:bodyPr>
            <a:normAutofit fontScale="90000"/>
          </a:bodyPr>
          <a:lstStyle/>
          <a:p>
            <a:pPr algn="l"/>
            <a:r>
              <a:rPr lang="en-US" sz="3600" kern="1200" dirty="0">
                <a:solidFill>
                  <a:schemeClr val="bg1"/>
                </a:solidFill>
                <a:effectLst/>
                <a:latin typeface="Arial" panose="020B0604020202020204" pitchFamily="34" charset="0"/>
                <a:ea typeface="+mj-ea"/>
                <a:cs typeface="Arial" panose="020B0604020202020204" pitchFamily="34" charset="0"/>
              </a:rPr>
              <a:t> “For there is one God, and one mediator also between </a:t>
            </a:r>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God and men, the man Christ Jesus,”</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1 Timothy 2:5 </a:t>
            </a:r>
          </a:p>
          <a:p>
            <a:endParaRPr lang="en-US" dirty="0"/>
          </a:p>
        </p:txBody>
      </p:sp>
    </p:spTree>
    <p:extLst>
      <p:ext uri="{BB962C8B-B14F-4D97-AF65-F5344CB8AC3E}">
        <p14:creationId xmlns:p14="http://schemas.microsoft.com/office/powerpoint/2010/main" val="3694605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83E2-4186-4D7C-AD5B-023EF20CDA3D}"/>
              </a:ext>
            </a:extLst>
          </p:cNvPr>
          <p:cNvSpPr>
            <a:spLocks noGrp="1"/>
          </p:cNvSpPr>
          <p:nvPr>
            <p:ph type="title"/>
          </p:nvPr>
        </p:nvSpPr>
        <p:spPr>
          <a:xfrm>
            <a:off x="733268" y="1864144"/>
            <a:ext cx="11168921" cy="1325563"/>
          </a:xfrm>
        </p:spPr>
        <p:txBody>
          <a:bodyPr>
            <a:normAutofit fontScale="90000"/>
          </a:bodyPr>
          <a:lstStyle/>
          <a:p>
            <a:pPr algn="l"/>
            <a:r>
              <a:rPr lang="en-US" sz="3600" kern="1200" dirty="0">
                <a:solidFill>
                  <a:schemeClr val="bg1"/>
                </a:solidFill>
                <a:effectLst/>
                <a:latin typeface="Arial" panose="020B0604020202020204" pitchFamily="34" charset="0"/>
                <a:ea typeface="+mj-ea"/>
                <a:cs typeface="Arial" panose="020B0604020202020204" pitchFamily="34" charset="0"/>
              </a:rPr>
              <a:t> “For we do not have a high priest who cannot sympathize with our weaknesses, but One who has been tempted in all things as we are, yet without sin. Let us therefore draw near with confidence to the throne of grace, that we may receive mercy and may find grace to help in time of need.”</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Hebrews 4:15-16 </a:t>
            </a:r>
          </a:p>
          <a:p>
            <a:endParaRPr lang="en-US" dirty="0"/>
          </a:p>
        </p:txBody>
      </p:sp>
    </p:spTree>
    <p:extLst>
      <p:ext uri="{BB962C8B-B14F-4D97-AF65-F5344CB8AC3E}">
        <p14:creationId xmlns:p14="http://schemas.microsoft.com/office/powerpoint/2010/main" val="317519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3EBD-996E-4B75-8CB8-0DAA2A42F321}"/>
              </a:ext>
            </a:extLst>
          </p:cNvPr>
          <p:cNvSpPr>
            <a:spLocks noGrp="1"/>
          </p:cNvSpPr>
          <p:nvPr>
            <p:ph type="title"/>
          </p:nvPr>
        </p:nvSpPr>
        <p:spPr>
          <a:xfrm>
            <a:off x="733269" y="1459409"/>
            <a:ext cx="10869118" cy="1325563"/>
          </a:xfrm>
        </p:spPr>
        <p:txBody>
          <a:bodyPr>
            <a:normAutofit fontScale="90000"/>
          </a:bodyPr>
          <a:lstStyle/>
          <a:p>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Mary was a </a:t>
            </a:r>
            <a:r>
              <a:rPr lang="en-US" sz="4000" i="1" u="sng" dirty="0">
                <a:solidFill>
                  <a:schemeClr val="bg1"/>
                </a:solidFill>
                <a:latin typeface="Arial" panose="020B0604020202020204" pitchFamily="34" charset="0"/>
                <a:cs typeface="Arial" panose="020B0604020202020204" pitchFamily="34" charset="0"/>
              </a:rPr>
              <a:t>normal</a:t>
            </a:r>
            <a:r>
              <a:rPr lang="en-US" i="1" dirty="0">
                <a:solidFill>
                  <a:schemeClr val="bg1"/>
                </a:solidFill>
                <a:latin typeface="Arial" panose="020B0604020202020204" pitchFamily="34" charset="0"/>
                <a:cs typeface="Arial" panose="020B0604020202020204" pitchFamily="34" charset="0"/>
              </a:rPr>
              <a:t> </a:t>
            </a:r>
            <a:r>
              <a:rPr lang="en-US" sz="4000" i="1" u="sng" dirty="0">
                <a:solidFill>
                  <a:schemeClr val="bg1"/>
                </a:solidFill>
                <a:latin typeface="Arial" panose="020B0604020202020204" pitchFamily="34" charset="0"/>
                <a:cs typeface="Arial" panose="020B0604020202020204" pitchFamily="34" charset="0"/>
              </a:rPr>
              <a:t>human</a:t>
            </a:r>
            <a:r>
              <a:rPr lang="en-US" i="1" dirty="0">
                <a:solidFill>
                  <a:schemeClr val="bg1"/>
                </a:solidFill>
                <a:latin typeface="Arial" panose="020B0604020202020204" pitchFamily="34" charset="0"/>
                <a:cs typeface="Arial" panose="020B0604020202020204" pitchFamily="34" charset="0"/>
              </a:rPr>
              <a:t> </a:t>
            </a:r>
            <a:r>
              <a:rPr lang="en-US" sz="4000" i="1" u="sng" dirty="0">
                <a:solidFill>
                  <a:schemeClr val="bg1"/>
                </a:solidFill>
                <a:latin typeface="Arial" panose="020B0604020202020204" pitchFamily="34" charset="0"/>
                <a:cs typeface="Arial" panose="020B0604020202020204" pitchFamily="34" charset="0"/>
              </a:rPr>
              <a:t>woman</a:t>
            </a:r>
            <a:br>
              <a:rPr lang="en-US" sz="4000" i="1" dirty="0">
                <a:solidFill>
                  <a:schemeClr val="bg1"/>
                </a:solidFill>
                <a:latin typeface="Arial" panose="020B0604020202020204" pitchFamily="34" charset="0"/>
                <a:cs typeface="Arial" panose="020B0604020202020204" pitchFamily="34" charset="0"/>
              </a:rPr>
            </a:br>
            <a:br>
              <a:rPr lang="en-US" sz="4000" i="1"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a:t>
            </a:r>
            <a:r>
              <a:rPr lang="en-US" sz="3600" i="1" dirty="0">
                <a:solidFill>
                  <a:schemeClr val="bg1"/>
                </a:solidFill>
                <a:latin typeface="Arial" panose="020B0604020202020204" pitchFamily="34" charset="0"/>
                <a:cs typeface="Arial" panose="020B0604020202020204" pitchFamily="34" charset="0"/>
              </a:rPr>
              <a:t>She was rebuked!</a:t>
            </a:r>
            <a:br>
              <a:rPr lang="en-US" sz="3600" i="1" dirty="0">
                <a:solidFill>
                  <a:schemeClr val="bg1"/>
                </a:solidFill>
                <a:latin typeface="Arial" panose="020B0604020202020204" pitchFamily="34" charset="0"/>
                <a:cs typeface="Arial" panose="020B0604020202020204" pitchFamily="34" charset="0"/>
              </a:rPr>
            </a:br>
            <a:r>
              <a:rPr lang="en-US" sz="3600" i="1" dirty="0">
                <a:solidFill>
                  <a:schemeClr val="bg1"/>
                </a:solidFill>
                <a:latin typeface="Arial" panose="020B0604020202020204" pitchFamily="34" charset="0"/>
                <a:cs typeface="Arial" panose="020B0604020202020204" pitchFamily="34" charset="0"/>
              </a:rPr>
              <a:t>		She offered sacrifices!</a:t>
            </a:r>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		     </a:t>
            </a:r>
            <a:r>
              <a:rPr lang="en-US" sz="3600" i="1" kern="1200" dirty="0">
                <a:solidFill>
                  <a:schemeClr val="bg1"/>
                </a:solidFill>
                <a:effectLst/>
                <a:latin typeface="Arial" panose="020B0604020202020204" pitchFamily="34" charset="0"/>
                <a:ea typeface="+mj-ea"/>
                <a:cs typeface="Arial" panose="020B0604020202020204" pitchFamily="34" charset="0"/>
              </a:rPr>
              <a:t>She admitted her need for a Savior!</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 	“And my spirit has rejoiced in God my Savior.”</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Luke 1:47 </a:t>
            </a:r>
          </a:p>
          <a:p>
            <a:endParaRPr lang="en-US" dirty="0"/>
          </a:p>
        </p:txBody>
      </p:sp>
    </p:spTree>
    <p:extLst>
      <p:ext uri="{BB962C8B-B14F-4D97-AF65-F5344CB8AC3E}">
        <p14:creationId xmlns:p14="http://schemas.microsoft.com/office/powerpoint/2010/main" val="2741177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0B5A-1856-4BB4-8CB9-EA5513CE6441}"/>
              </a:ext>
            </a:extLst>
          </p:cNvPr>
          <p:cNvSpPr>
            <a:spLocks noGrp="1"/>
          </p:cNvSpPr>
          <p:nvPr>
            <p:ph type="title"/>
          </p:nvPr>
        </p:nvSpPr>
        <p:spPr>
          <a:xfrm>
            <a:off x="254834" y="3429000"/>
            <a:ext cx="11937166" cy="1325563"/>
          </a:xfrm>
        </p:spPr>
        <p:txBody>
          <a:bodyPr>
            <a:normAutofit fontScale="90000"/>
          </a:bodyPr>
          <a:lstStyle/>
          <a:p>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br>
              <a:rPr lang="en-US" sz="4000"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THE CHARACTER OF MARY</a:t>
            </a:r>
            <a:br>
              <a:rPr lang="en-US" sz="4000" b="1"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a:t>
            </a:r>
            <a:br>
              <a:rPr lang="en-US" sz="4000" dirty="0">
                <a:solidFill>
                  <a:schemeClr val="bg1"/>
                </a:solidFill>
                <a:latin typeface="Arial" panose="020B0604020202020204" pitchFamily="34" charset="0"/>
                <a:cs typeface="Arial" panose="020B0604020202020204" pitchFamily="34" charset="0"/>
              </a:rPr>
            </a:br>
            <a:r>
              <a:rPr lang="en-US" sz="4000" dirty="0" err="1">
                <a:solidFill>
                  <a:schemeClr val="bg1"/>
                </a:solidFill>
                <a:latin typeface="Arial" panose="020B0604020202020204" pitchFamily="34" charset="0"/>
                <a:cs typeface="Arial" panose="020B0604020202020204" pitchFamily="34" charset="0"/>
              </a:rPr>
              <a:t>Mary</a:t>
            </a:r>
            <a:r>
              <a:rPr lang="en-US" sz="4000" dirty="0">
                <a:solidFill>
                  <a:schemeClr val="bg1"/>
                </a:solidFill>
                <a:latin typeface="Arial" panose="020B0604020202020204" pitchFamily="34" charset="0"/>
                <a:cs typeface="Arial" panose="020B0604020202020204" pitchFamily="34" charset="0"/>
              </a:rPr>
              <a:t> was a </a:t>
            </a:r>
            <a:r>
              <a:rPr lang="en-US" sz="3600" i="1" u="sng" dirty="0">
                <a:solidFill>
                  <a:schemeClr val="bg1"/>
                </a:solidFill>
                <a:latin typeface="Arial" panose="020B0604020202020204" pitchFamily="34" charset="0"/>
                <a:cs typeface="Arial" panose="020B0604020202020204" pitchFamily="34" charset="0"/>
              </a:rPr>
              <a:t>sorrowful</a:t>
            </a:r>
            <a:r>
              <a:rPr lang="en-US" sz="4000" dirty="0">
                <a:solidFill>
                  <a:schemeClr val="bg1"/>
                </a:solidFill>
                <a:latin typeface="Arial" panose="020B0604020202020204" pitchFamily="34" charset="0"/>
                <a:cs typeface="Arial" panose="020B0604020202020204" pitchFamily="34" charset="0"/>
              </a:rPr>
              <a:t> woman</a:t>
            </a: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blessed</a:t>
            </a:r>
            <a:r>
              <a:rPr lang="en-US" sz="4000" dirty="0">
                <a:solidFill>
                  <a:schemeClr val="bg1"/>
                </a:solidFill>
                <a:latin typeface="Arial" panose="020B0604020202020204" pitchFamily="34" charset="0"/>
                <a:cs typeface="Arial" panose="020B0604020202020204" pitchFamily="34" charset="0"/>
              </a:rPr>
              <a:t> woman </a:t>
            </a: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Mary was an </a:t>
            </a:r>
            <a:r>
              <a:rPr lang="en-US" sz="3600" i="1" u="sng" dirty="0">
                <a:solidFill>
                  <a:schemeClr val="bg1"/>
                </a:solidFill>
                <a:latin typeface="Arial" panose="020B0604020202020204" pitchFamily="34" charset="0"/>
                <a:cs typeface="Arial" panose="020B0604020202020204" pitchFamily="34" charset="0"/>
              </a:rPr>
              <a:t>educated</a:t>
            </a:r>
            <a:r>
              <a:rPr lang="en-US" sz="4000" dirty="0">
                <a:solidFill>
                  <a:schemeClr val="bg1"/>
                </a:solidFill>
                <a:latin typeface="Arial" panose="020B0604020202020204" pitchFamily="34" charset="0"/>
                <a:cs typeface="Arial" panose="020B0604020202020204" pitchFamily="34" charset="0"/>
              </a:rPr>
              <a:t> woman</a:t>
            </a: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godly</a:t>
            </a:r>
            <a:r>
              <a:rPr lang="en-US" sz="4000" dirty="0">
                <a:solidFill>
                  <a:schemeClr val="bg1"/>
                </a:solidFill>
                <a:latin typeface="Arial" panose="020B0604020202020204" pitchFamily="34" charset="0"/>
                <a:cs typeface="Arial" panose="020B0604020202020204" pitchFamily="34" charset="0"/>
              </a:rPr>
              <a:t> woman</a:t>
            </a:r>
            <a:br>
              <a:rPr lang="en-US" sz="40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4000" dirty="0">
                <a:solidFill>
                  <a:schemeClr val="bg1"/>
                </a:solidFill>
                <a:latin typeface="Arial" panose="020B0604020202020204" pitchFamily="34" charset="0"/>
                <a:cs typeface="Arial" panose="020B0604020202020204" pitchFamily="34" charset="0"/>
              </a:rPr>
              <a:t>Mary was a </a:t>
            </a:r>
            <a:r>
              <a:rPr lang="en-US" sz="3600" i="1" u="sng" dirty="0">
                <a:solidFill>
                  <a:schemeClr val="bg1"/>
                </a:solidFill>
                <a:latin typeface="Arial" panose="020B0604020202020204" pitchFamily="34" charset="0"/>
                <a:cs typeface="Arial" panose="020B0604020202020204" pitchFamily="34" charset="0"/>
              </a:rPr>
              <a:t>normal human woman</a:t>
            </a: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	</a:t>
            </a:r>
            <a:r>
              <a:rPr lang="en-US" sz="4000" kern="1200" dirty="0">
                <a:solidFill>
                  <a:schemeClr val="bg1"/>
                </a:solidFill>
                <a:effectLst/>
                <a:latin typeface="Arial" panose="020B0604020202020204" pitchFamily="34" charset="0"/>
                <a:ea typeface="+mj-ea"/>
                <a:cs typeface="Arial" panose="020B0604020202020204" pitchFamily="34" charset="0"/>
              </a:rPr>
              <a:t>Mary was a </a:t>
            </a:r>
            <a:r>
              <a:rPr lang="en-US" sz="3600" i="1" u="sng" dirty="0">
                <a:solidFill>
                  <a:schemeClr val="bg1"/>
                </a:solidFill>
                <a:latin typeface="Arial" panose="020B0604020202020204" pitchFamily="34" charset="0"/>
                <a:cs typeface="Arial" panose="020B0604020202020204" pitchFamily="34" charset="0"/>
              </a:rPr>
              <a:t>normal wife with a family</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r>
              <a:rPr lang="en-US" sz="2700" kern="1200" dirty="0">
                <a:solidFill>
                  <a:schemeClr val="bg1"/>
                </a:solidFill>
                <a:effectLst/>
                <a:latin typeface="Arial" panose="020B0604020202020204" pitchFamily="34" charset="0"/>
                <a:ea typeface="+mj-ea"/>
                <a:cs typeface="Arial" panose="020B0604020202020204" pitchFamily="34" charset="0"/>
              </a:rPr>
              <a:t>“Is not this the carpenter’s son? Is not His mother called Mary, and His brothers, James and Joseph and Simon and Judas? And His sisters, are they not all with us?””</a:t>
            </a:r>
          </a:p>
          <a:p>
            <a:pPr algn="l"/>
            <a:r>
              <a:rPr lang="en-US" sz="2700" kern="1200" dirty="0">
                <a:solidFill>
                  <a:schemeClr val="bg1"/>
                </a:solidFill>
                <a:effectLst/>
                <a:latin typeface="Arial" panose="020B0604020202020204" pitchFamily="34" charset="0"/>
                <a:ea typeface="+mj-ea"/>
                <a:cs typeface="Arial" panose="020B0604020202020204" pitchFamily="34" charset="0"/>
              </a:rPr>
              <a:t> </a:t>
            </a:r>
          </a:p>
          <a:p>
            <a:pPr algn="l"/>
            <a:r>
              <a:rPr lang="en-US" sz="2700" kern="1200" dirty="0">
                <a:solidFill>
                  <a:schemeClr val="bg1"/>
                </a:solidFill>
                <a:effectLst/>
                <a:latin typeface="Arial" panose="020B0604020202020204" pitchFamily="34" charset="0"/>
                <a:ea typeface="+mj-ea"/>
                <a:cs typeface="Arial" panose="020B0604020202020204" pitchFamily="34" charset="0"/>
              </a:rPr>
              <a:t>									     Matthew 13:55-56 </a:t>
            </a:r>
            <a:br>
              <a:rPr lang="en-US" sz="2700" kern="1200" dirty="0">
                <a:solidFill>
                  <a:schemeClr val="bg1"/>
                </a:solidFill>
                <a:effectLst/>
                <a:latin typeface="Arial" panose="020B0604020202020204" pitchFamily="34" charset="0"/>
                <a:ea typeface="+mj-ea"/>
                <a:cs typeface="Arial" panose="020B0604020202020204" pitchFamily="34" charset="0"/>
              </a:rPr>
            </a:br>
            <a:br>
              <a:rPr lang="en-US" sz="2700" dirty="0">
                <a:solidFill>
                  <a:schemeClr val="bg1"/>
                </a:solidFill>
                <a:latin typeface="Arial" panose="020B0604020202020204" pitchFamily="34" charset="0"/>
                <a:cs typeface="Arial" panose="020B0604020202020204" pitchFamily="34" charset="0"/>
              </a:rPr>
            </a:br>
            <a:br>
              <a:rPr lang="en-US" sz="2700" dirty="0">
                <a:solidFill>
                  <a:schemeClr val="bg1"/>
                </a:solidFill>
                <a:latin typeface="Arial" panose="020B0604020202020204" pitchFamily="34" charset="0"/>
                <a:cs typeface="Arial" panose="020B0604020202020204" pitchFamily="34" charset="0"/>
              </a:rPr>
            </a:br>
            <a:endParaRPr lang="en-US" sz="2700" kern="1200" dirty="0">
              <a:solidFill>
                <a:schemeClr val="bg1"/>
              </a:solidFill>
              <a:effectLst/>
              <a:latin typeface="Arial" panose="020B0604020202020204" pitchFamily="34" charset="0"/>
              <a:ea typeface="+mj-ea"/>
              <a:cs typeface="Arial" panose="020B0604020202020204" pitchFamily="34" charset="0"/>
            </a:endParaRPr>
          </a:p>
          <a:p>
            <a:pPr algn="l"/>
            <a:r>
              <a:rPr lang="en-US" sz="2700" kern="1200" dirty="0">
                <a:solidFill>
                  <a:schemeClr val="bg1"/>
                </a:solidFill>
                <a:effectLst/>
                <a:latin typeface="Arial" panose="020B0604020202020204" pitchFamily="34" charset="0"/>
                <a:ea typeface="+mj-ea"/>
                <a:cs typeface="Arial" panose="020B0604020202020204" pitchFamily="34" charset="0"/>
              </a:rPr>
              <a:t> </a:t>
            </a:r>
          </a:p>
          <a:p>
            <a:br>
              <a:rPr lang="en-US" sz="3600" dirty="0"/>
            </a:br>
            <a:br>
              <a:rPr lang="en-US" dirty="0"/>
            </a:br>
            <a:br>
              <a:rPr lang="en-US" dirty="0"/>
            </a:b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2497699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764D9-ED06-4952-B5DB-E37314902A10}"/>
              </a:ext>
            </a:extLst>
          </p:cNvPr>
          <p:cNvSpPr>
            <a:spLocks noGrp="1"/>
          </p:cNvSpPr>
          <p:nvPr>
            <p:ph type="title"/>
          </p:nvPr>
        </p:nvSpPr>
        <p:spPr>
          <a:xfrm>
            <a:off x="673307" y="2103437"/>
            <a:ext cx="11123951" cy="1325563"/>
          </a:xfrm>
        </p:spPr>
        <p:txBody>
          <a:bodyPr>
            <a:normAutofit fontScale="90000"/>
          </a:bodyPr>
          <a:lstStyle/>
          <a:p>
            <a:pPr algn="l"/>
            <a:r>
              <a:rPr lang="en-US" sz="4000" kern="1200" dirty="0">
                <a:solidFill>
                  <a:schemeClr val="bg1"/>
                </a:solidFill>
                <a:effectLst/>
                <a:latin typeface="Arial" panose="020B0604020202020204" pitchFamily="34" charset="0"/>
                <a:ea typeface="+mj-ea"/>
                <a:cs typeface="Arial" panose="020B0604020202020204" pitchFamily="34" charset="0"/>
              </a:rPr>
              <a:t>1. God’s plans often involve extraordinary events </a:t>
            </a:r>
            <a:br>
              <a:rPr lang="en-US" sz="4000" kern="1200" dirty="0">
                <a:solidFill>
                  <a:schemeClr val="bg1"/>
                </a:solidFill>
                <a:effectLst/>
                <a:latin typeface="Arial" panose="020B0604020202020204" pitchFamily="34" charset="0"/>
                <a:ea typeface="+mj-ea"/>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a:t>
            </a:r>
            <a:r>
              <a:rPr lang="en-US" sz="4000" kern="1200" dirty="0">
                <a:solidFill>
                  <a:schemeClr val="bg1"/>
                </a:solidFill>
                <a:effectLst/>
                <a:latin typeface="Arial" panose="020B0604020202020204" pitchFamily="34" charset="0"/>
                <a:ea typeface="+mj-ea"/>
                <a:cs typeface="Arial" panose="020B0604020202020204" pitchFamily="34" charset="0"/>
              </a:rPr>
              <a:t>in ordinary people.</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br>
              <a:rPr lang="en-US" sz="3100" kern="1200" dirty="0">
                <a:solidFill>
                  <a:schemeClr val="bg1"/>
                </a:solidFill>
                <a:effectLst/>
                <a:latin typeface="Arial" panose="020B0604020202020204" pitchFamily="34" charset="0"/>
                <a:ea typeface="+mj-ea"/>
                <a:cs typeface="Arial" panose="020B0604020202020204" pitchFamily="34" charset="0"/>
              </a:rPr>
            </a:br>
            <a:br>
              <a:rPr lang="en-US" sz="3100" dirty="0">
                <a:solidFill>
                  <a:schemeClr val="bg1"/>
                </a:solidFill>
                <a:latin typeface="Arial" panose="020B0604020202020204" pitchFamily="34" charset="0"/>
                <a:cs typeface="Arial" panose="020B0604020202020204" pitchFamily="34" charset="0"/>
              </a:rPr>
            </a:br>
            <a:r>
              <a:rPr lang="en-US" sz="3100" kern="1200" dirty="0">
                <a:solidFill>
                  <a:schemeClr val="bg1"/>
                </a:solidFill>
                <a:effectLst/>
                <a:latin typeface="Arial" panose="020B0604020202020204" pitchFamily="34" charset="0"/>
                <a:ea typeface="+mj-ea"/>
                <a:cs typeface="Arial" panose="020B0604020202020204" pitchFamily="34" charset="0"/>
              </a:rPr>
              <a:t> “But now, O LORD, You are our Father, We are the clay, and You our potter; And all of us are the work of Your hand.”</a:t>
            </a:r>
          </a:p>
          <a:p>
            <a:pPr algn="l"/>
            <a:r>
              <a:rPr lang="en-US" sz="3100" kern="1200" dirty="0">
                <a:solidFill>
                  <a:schemeClr val="bg1"/>
                </a:solidFill>
                <a:effectLst/>
                <a:latin typeface="Arial" panose="020B0604020202020204" pitchFamily="34" charset="0"/>
                <a:ea typeface="+mj-ea"/>
                <a:cs typeface="Arial" panose="020B0604020202020204" pitchFamily="34" charset="0"/>
              </a:rPr>
              <a:t> </a:t>
            </a:r>
          </a:p>
          <a:p>
            <a:pPr algn="l"/>
            <a:r>
              <a:rPr lang="en-US" sz="3100" kern="1200" dirty="0">
                <a:solidFill>
                  <a:schemeClr val="bg1"/>
                </a:solidFill>
                <a:effectLst/>
                <a:latin typeface="Arial" panose="020B0604020202020204" pitchFamily="34" charset="0"/>
                <a:ea typeface="+mj-ea"/>
                <a:cs typeface="Arial" panose="020B0604020202020204" pitchFamily="34" charset="0"/>
              </a:rPr>
              <a:t>										Isaiah 64:8</a:t>
            </a:r>
          </a:p>
          <a:p>
            <a:endParaRPr lang="en-US" dirty="0"/>
          </a:p>
        </p:txBody>
      </p:sp>
    </p:spTree>
    <p:extLst>
      <p:ext uri="{BB962C8B-B14F-4D97-AF65-F5344CB8AC3E}">
        <p14:creationId xmlns:p14="http://schemas.microsoft.com/office/powerpoint/2010/main" val="100550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D16D4-48C6-479C-9250-E9D2C6BAAF13}"/>
              </a:ext>
            </a:extLst>
          </p:cNvPr>
          <p:cNvSpPr>
            <a:spLocks noGrp="1"/>
          </p:cNvSpPr>
          <p:nvPr>
            <p:ph type="title"/>
          </p:nvPr>
        </p:nvSpPr>
        <p:spPr>
          <a:xfrm>
            <a:off x="583367" y="2628641"/>
            <a:ext cx="11378784" cy="1325563"/>
          </a:xfrm>
        </p:spPr>
        <p:txBody>
          <a:bodyPr>
            <a:normAutofit fontScale="90000"/>
          </a:bodyPr>
          <a:lstStyle/>
          <a:p>
            <a:pPr algn="l"/>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 “Blessed is a man who perseveres under trial; for once he has been approved, he will receive the crown of life, which the Lord has promised to those who love Him.”</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James 1:12 </a:t>
            </a:r>
          </a:p>
          <a:p>
            <a:pPr algn="l"/>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 “Consider it all joy, my brethren, when you encounter various trials, knowing that the testing of your faith produces endurance. And let endurance have its perfect result, that you may be perfect and complete, lacking in nothing.”</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James 1:2-4</a:t>
            </a:r>
          </a:p>
          <a:p>
            <a:endParaRPr lang="en-US" dirty="0"/>
          </a:p>
        </p:txBody>
      </p:sp>
    </p:spTree>
    <p:extLst>
      <p:ext uri="{BB962C8B-B14F-4D97-AF65-F5344CB8AC3E}">
        <p14:creationId xmlns:p14="http://schemas.microsoft.com/office/powerpoint/2010/main" val="2557507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E536-8BA1-4E5A-9D48-4198A7CB2FFC}"/>
              </a:ext>
            </a:extLst>
          </p:cNvPr>
          <p:cNvSpPr>
            <a:spLocks noGrp="1"/>
          </p:cNvSpPr>
          <p:nvPr>
            <p:ph type="title"/>
          </p:nvPr>
        </p:nvSpPr>
        <p:spPr>
          <a:xfrm>
            <a:off x="534024" y="2388799"/>
            <a:ext cx="11353176" cy="1325563"/>
          </a:xfrm>
        </p:spPr>
        <p:txBody>
          <a:bodyPr>
            <a:normAutofit fontScale="90000"/>
          </a:bodyPr>
          <a:lstStyle/>
          <a:p>
            <a:pPr algn="l"/>
            <a:r>
              <a:rPr lang="en-US" sz="4000" kern="1200" dirty="0">
                <a:solidFill>
                  <a:schemeClr val="bg1"/>
                </a:solidFill>
                <a:effectLst/>
                <a:latin typeface="Arial" panose="020B0604020202020204" pitchFamily="34" charset="0"/>
                <a:ea typeface="+mj-ea"/>
                <a:cs typeface="Arial" panose="020B0604020202020204" pitchFamily="34" charset="0"/>
              </a:rPr>
              <a:t>2. God’s plans also involve using us to </a:t>
            </a:r>
            <a:br>
              <a:rPr lang="en-US" sz="4000" kern="1200" dirty="0">
                <a:solidFill>
                  <a:schemeClr val="bg1"/>
                </a:solidFill>
                <a:effectLst/>
                <a:latin typeface="Arial" panose="020B0604020202020204" pitchFamily="34" charset="0"/>
                <a:ea typeface="+mj-ea"/>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						</a:t>
            </a:r>
            <a:r>
              <a:rPr lang="en-US" sz="4000" kern="1200" dirty="0">
                <a:solidFill>
                  <a:schemeClr val="bg1"/>
                </a:solidFill>
                <a:effectLst/>
                <a:latin typeface="Arial" panose="020B0604020202020204" pitchFamily="34" charset="0"/>
                <a:ea typeface="+mj-ea"/>
                <a:cs typeface="Arial" panose="020B0604020202020204" pitchFamily="34" charset="0"/>
              </a:rPr>
              <a:t>mold and shape others</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endParaRPr lang="en-US" sz="3600" kern="1200" dirty="0">
              <a:solidFill>
                <a:schemeClr val="bg1"/>
              </a:solidFill>
              <a:effectLst/>
              <a:latin typeface="Arial" panose="020B0604020202020204" pitchFamily="34" charset="0"/>
              <a:ea typeface="+mj-ea"/>
              <a:cs typeface="Arial" panose="020B0604020202020204" pitchFamily="34" charset="0"/>
            </a:endParaRPr>
          </a:p>
          <a:p>
            <a:pPr algn="l"/>
            <a:r>
              <a:rPr lang="en-US" sz="3100" kern="1200" dirty="0">
                <a:solidFill>
                  <a:schemeClr val="bg1"/>
                </a:solidFill>
                <a:effectLst/>
                <a:latin typeface="Arial" panose="020B0604020202020204" pitchFamily="34" charset="0"/>
                <a:ea typeface="+mj-ea"/>
                <a:cs typeface="Arial" panose="020B0604020202020204" pitchFamily="34" charset="0"/>
              </a:rPr>
              <a:t> “And the Child continued to grow and become strong, increasing in wisdom; and the grace of God was upon Him. And His parents used to go to Jerusalem every year at the Feast of the Passover. </a:t>
            </a:r>
          </a:p>
          <a:p>
            <a:pPr algn="l"/>
            <a:r>
              <a:rPr lang="en-US" sz="3100" kern="1200" dirty="0">
                <a:solidFill>
                  <a:schemeClr val="bg1"/>
                </a:solidFill>
                <a:effectLst/>
                <a:latin typeface="Arial" panose="020B0604020202020204" pitchFamily="34" charset="0"/>
                <a:ea typeface="+mj-ea"/>
                <a:cs typeface="Arial" panose="020B0604020202020204" pitchFamily="34" charset="0"/>
              </a:rPr>
              <a:t> </a:t>
            </a:r>
          </a:p>
          <a:p>
            <a:pPr algn="l"/>
            <a:r>
              <a:rPr lang="en-US" sz="3100" kern="1200" dirty="0">
                <a:solidFill>
                  <a:schemeClr val="bg1"/>
                </a:solidFill>
                <a:effectLst/>
                <a:latin typeface="Arial" panose="020B0604020202020204" pitchFamily="34" charset="0"/>
                <a:ea typeface="+mj-ea"/>
                <a:cs typeface="Arial" panose="020B0604020202020204" pitchFamily="34" charset="0"/>
              </a:rPr>
              <a:t>									      Luke 2:40-41 </a:t>
            </a:r>
          </a:p>
          <a:p>
            <a:endParaRPr lang="en-US" dirty="0"/>
          </a:p>
        </p:txBody>
      </p:sp>
    </p:spTree>
    <p:extLst>
      <p:ext uri="{BB962C8B-B14F-4D97-AF65-F5344CB8AC3E}">
        <p14:creationId xmlns:p14="http://schemas.microsoft.com/office/powerpoint/2010/main" val="247928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6405-3FBF-4BEB-A553-91E82CCE510D}"/>
              </a:ext>
            </a:extLst>
          </p:cNvPr>
          <p:cNvSpPr>
            <a:spLocks noGrp="1"/>
          </p:cNvSpPr>
          <p:nvPr>
            <p:ph type="title"/>
          </p:nvPr>
        </p:nvSpPr>
        <p:spPr>
          <a:xfrm>
            <a:off x="628337" y="2913455"/>
            <a:ext cx="11153932" cy="1325563"/>
          </a:xfrm>
        </p:spPr>
        <p:txBody>
          <a:bodyPr>
            <a:noAutofit/>
          </a:bodyPr>
          <a:lstStyle/>
          <a:p>
            <a:pPr algn="l"/>
            <a:r>
              <a:rPr lang="en-US" sz="2800" kern="1200" dirty="0">
                <a:solidFill>
                  <a:schemeClr val="bg1"/>
                </a:solidFill>
                <a:effectLst/>
                <a:latin typeface="Arial" panose="020B0604020202020204" pitchFamily="34" charset="0"/>
                <a:ea typeface="+mj-ea"/>
                <a:cs typeface="Arial" panose="020B0604020202020204" pitchFamily="34" charset="0"/>
              </a:rPr>
              <a:t> “And the angel said to her, "Do not be afraid, Mary; for you have found favor with God. And behold, you will conceive in your womb, and bear a son, and you shall name Him Jesus.  He will be great, and will be called the Son of the Most High; and the Lord God will give Him the throne of His father David; and He will reign over the house of Jacob forever; and His kingdom will have no end."</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pPr algn="l"/>
            <a:r>
              <a:rPr lang="en-US" sz="2800" kern="1200" dirty="0">
                <a:solidFill>
                  <a:schemeClr val="bg1"/>
                </a:solidFill>
                <a:effectLst/>
                <a:latin typeface="Arial" panose="020B0604020202020204" pitchFamily="34" charset="0"/>
                <a:ea typeface="+mj-ea"/>
                <a:cs typeface="Arial" panose="020B0604020202020204" pitchFamily="34" charset="0"/>
              </a:rPr>
              <a:t>									Luke 1:30-33 </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br>
              <a:rPr lang="en-US" sz="2800" kern="1200" dirty="0">
                <a:solidFill>
                  <a:schemeClr val="bg1"/>
                </a:solidFill>
                <a:effectLst/>
                <a:latin typeface="Arial" panose="020B0604020202020204" pitchFamily="34" charset="0"/>
                <a:ea typeface="+mj-ea"/>
                <a:cs typeface="Arial" panose="020B0604020202020204" pitchFamily="34" charset="0"/>
              </a:rPr>
            </a:br>
            <a:br>
              <a:rPr lang="en-US" sz="2800" dirty="0">
                <a:solidFill>
                  <a:schemeClr val="bg1"/>
                </a:solidFill>
                <a:latin typeface="Arial" panose="020B0604020202020204" pitchFamily="34" charset="0"/>
                <a:cs typeface="Arial" panose="020B0604020202020204" pitchFamily="34" charset="0"/>
              </a:rPr>
            </a:br>
            <a:r>
              <a:rPr lang="en-US" sz="2800" kern="1200" dirty="0">
                <a:solidFill>
                  <a:schemeClr val="bg1"/>
                </a:solidFill>
                <a:effectLst/>
                <a:latin typeface="Arial" panose="020B0604020202020204" pitchFamily="34" charset="0"/>
                <a:ea typeface="+mj-ea"/>
                <a:cs typeface="Arial" panose="020B0604020202020204" pitchFamily="34" charset="0"/>
              </a:rPr>
              <a:t>“I am the Lord’s servant,” Mary answered. </a:t>
            </a:r>
            <a:br>
              <a:rPr lang="en-US" sz="2800" kern="1200" dirty="0">
                <a:solidFill>
                  <a:schemeClr val="bg1"/>
                </a:solidFill>
                <a:effectLst/>
                <a:latin typeface="Arial" panose="020B0604020202020204" pitchFamily="34" charset="0"/>
                <a:ea typeface="+mj-ea"/>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				</a:t>
            </a:r>
            <a:r>
              <a:rPr lang="en-US" sz="2800" kern="1200" dirty="0">
                <a:solidFill>
                  <a:schemeClr val="bg1"/>
                </a:solidFill>
                <a:effectLst/>
                <a:latin typeface="Arial" panose="020B0604020202020204" pitchFamily="34" charset="0"/>
                <a:ea typeface="+mj-ea"/>
                <a:cs typeface="Arial" panose="020B0604020202020204" pitchFamily="34" charset="0"/>
              </a:rPr>
              <a:t>“May it be to me as you have said.”</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pPr algn="l"/>
            <a:r>
              <a:rPr lang="en-US" sz="2800" kern="1200" dirty="0">
                <a:solidFill>
                  <a:schemeClr val="bg1"/>
                </a:solidFill>
                <a:effectLst/>
                <a:latin typeface="Arial" panose="020B0604020202020204" pitchFamily="34" charset="0"/>
                <a:ea typeface="+mj-ea"/>
                <a:cs typeface="Arial" panose="020B0604020202020204" pitchFamily="34" charset="0"/>
              </a:rPr>
              <a:t>										Luke 1:38</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endParaRPr lang="en-US" sz="3600" dirty="0"/>
          </a:p>
        </p:txBody>
      </p:sp>
    </p:spTree>
    <p:extLst>
      <p:ext uri="{BB962C8B-B14F-4D97-AF65-F5344CB8AC3E}">
        <p14:creationId xmlns:p14="http://schemas.microsoft.com/office/powerpoint/2010/main" val="3565964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D0643-AF8E-468A-9E29-90413DD2744F}"/>
              </a:ext>
            </a:extLst>
          </p:cNvPr>
          <p:cNvSpPr>
            <a:spLocks noGrp="1"/>
          </p:cNvSpPr>
          <p:nvPr>
            <p:ph type="title"/>
          </p:nvPr>
        </p:nvSpPr>
        <p:spPr>
          <a:xfrm>
            <a:off x="838200" y="1684261"/>
            <a:ext cx="10839138" cy="1325563"/>
          </a:xfrm>
        </p:spPr>
        <p:txBody>
          <a:bodyPr>
            <a:normAutofit fontScale="90000"/>
          </a:bodyPr>
          <a:lstStyle/>
          <a:p>
            <a:pPr algn="l"/>
            <a:r>
              <a:rPr lang="en-US" sz="3600" kern="1200" dirty="0">
                <a:solidFill>
                  <a:schemeClr val="bg1"/>
                </a:solidFill>
                <a:effectLst/>
                <a:latin typeface="Arial" panose="020B0604020202020204" pitchFamily="34" charset="0"/>
                <a:ea typeface="+mj-ea"/>
                <a:cs typeface="Arial" panose="020B0604020202020204" pitchFamily="34" charset="0"/>
              </a:rPr>
              <a:t> “…sitting in the midst of the teachers, both listening to them, and asking them questions. And all who heard Him were amazed at His understanding and His answers.”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Luke 2:46-47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349580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172F0-3312-4DE3-9223-61B0F18F3CD3}"/>
              </a:ext>
            </a:extLst>
          </p:cNvPr>
          <p:cNvSpPr>
            <a:spLocks noGrp="1"/>
          </p:cNvSpPr>
          <p:nvPr>
            <p:ph type="title"/>
          </p:nvPr>
        </p:nvSpPr>
        <p:spPr>
          <a:xfrm>
            <a:off x="718278" y="1564340"/>
            <a:ext cx="11183911" cy="1325563"/>
          </a:xfrm>
        </p:spPr>
        <p:txBody>
          <a:bodyPr>
            <a:normAutofit fontScale="90000"/>
          </a:bodyPr>
          <a:lstStyle/>
          <a:p>
            <a:pPr algn="l"/>
            <a:r>
              <a:rPr lang="en-US" sz="3600" kern="1200" dirty="0">
                <a:solidFill>
                  <a:schemeClr val="bg1"/>
                </a:solidFill>
                <a:effectLst/>
                <a:latin typeface="Arial" panose="020B0604020202020204" pitchFamily="34" charset="0"/>
                <a:ea typeface="+mj-ea"/>
                <a:cs typeface="Arial" panose="020B0604020202020204" pitchFamily="34" charset="0"/>
              </a:rPr>
              <a:t> “He continued in subjection to them; and His mother treasured all these things in her heart. And Jesus kept increasing in wisdom and stature, and in favor with God and men.”</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Luke 2:51-52 </a:t>
            </a:r>
          </a:p>
          <a:p>
            <a:endParaRPr lang="en-US" dirty="0"/>
          </a:p>
        </p:txBody>
      </p:sp>
    </p:spTree>
    <p:extLst>
      <p:ext uri="{BB962C8B-B14F-4D97-AF65-F5344CB8AC3E}">
        <p14:creationId xmlns:p14="http://schemas.microsoft.com/office/powerpoint/2010/main" val="448020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5ACA-9A20-4067-A5F9-DA5C246F58DC}"/>
              </a:ext>
            </a:extLst>
          </p:cNvPr>
          <p:cNvSpPr>
            <a:spLocks noGrp="1"/>
          </p:cNvSpPr>
          <p:nvPr>
            <p:ph type="title"/>
          </p:nvPr>
        </p:nvSpPr>
        <p:spPr>
          <a:xfrm>
            <a:off x="703287" y="2766218"/>
            <a:ext cx="11123951" cy="1325563"/>
          </a:xfrm>
        </p:spPr>
        <p:txBody>
          <a:bodyPr>
            <a:noAutofit/>
          </a:bodyPr>
          <a:lstStyle/>
          <a:p>
            <a:pPr algn="l"/>
            <a:r>
              <a:rPr lang="en-US" sz="2800" kern="1200" dirty="0">
                <a:solidFill>
                  <a:schemeClr val="bg1"/>
                </a:solidFill>
                <a:effectLst/>
                <a:latin typeface="Arial" panose="020B0604020202020204" pitchFamily="34" charset="0"/>
                <a:ea typeface="+mj-ea"/>
                <a:cs typeface="Arial" panose="020B0604020202020204" pitchFamily="34" charset="0"/>
              </a:rPr>
              <a:t> “And you shall love the LORD your God with all your heart and with all your soul and with all your might. And these words, which I am commanding you today, shall be on your heart; and you shall teach them diligently to your sons and shall talk of them when you sit in your house and when you walk by the way and when you lie down and when you rise up. And you shall bind them as a sign on your hand and they shall be as frontals on your forehead. And you shall write them on the doorposts of your house and on your gates.”</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pPr algn="l"/>
            <a:r>
              <a:rPr lang="en-US" sz="2800" kern="1200" dirty="0">
                <a:solidFill>
                  <a:schemeClr val="bg1"/>
                </a:solidFill>
                <a:effectLst/>
                <a:latin typeface="Arial" panose="020B0604020202020204" pitchFamily="34" charset="0"/>
                <a:ea typeface="+mj-ea"/>
                <a:cs typeface="Arial" panose="020B0604020202020204" pitchFamily="34" charset="0"/>
              </a:rPr>
              <a:t>								Deuteronomy 6:5-9 </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pPr algn="l"/>
            <a:r>
              <a:rPr lang="en-US" sz="2800" kern="1200" dirty="0">
                <a:solidFill>
                  <a:schemeClr val="bg1"/>
                </a:solidFill>
                <a:effectLst/>
                <a:latin typeface="Arial" panose="020B0604020202020204" pitchFamily="34" charset="0"/>
                <a:ea typeface="+mj-ea"/>
                <a:cs typeface="Arial" panose="020B0604020202020204" pitchFamily="34" charset="0"/>
              </a:rPr>
              <a:t> </a:t>
            </a:r>
          </a:p>
          <a:p>
            <a:endParaRPr lang="en-US" sz="3600" dirty="0"/>
          </a:p>
        </p:txBody>
      </p:sp>
    </p:spTree>
    <p:extLst>
      <p:ext uri="{BB962C8B-B14F-4D97-AF65-F5344CB8AC3E}">
        <p14:creationId xmlns:p14="http://schemas.microsoft.com/office/powerpoint/2010/main" val="5747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13BB6-7E88-42EF-BE74-7D94DA581D16}"/>
              </a:ext>
            </a:extLst>
          </p:cNvPr>
          <p:cNvSpPr>
            <a:spLocks noGrp="1"/>
          </p:cNvSpPr>
          <p:nvPr>
            <p:ph type="title"/>
          </p:nvPr>
        </p:nvSpPr>
        <p:spPr>
          <a:xfrm>
            <a:off x="643328" y="1249547"/>
            <a:ext cx="10515600" cy="1325563"/>
          </a:xfrm>
        </p:spPr>
        <p:txBody>
          <a:bodyPr>
            <a:normAutofit fontScale="90000"/>
          </a:bodyPr>
          <a:lstStyle/>
          <a:p>
            <a:pPr algn="l"/>
            <a:r>
              <a:rPr lang="en-US" sz="3600" b="1" kern="1200" dirty="0">
                <a:solidFill>
                  <a:schemeClr val="bg1"/>
                </a:solidFill>
                <a:effectLst/>
                <a:latin typeface="Arial" panose="020B0604020202020204" pitchFamily="34" charset="0"/>
                <a:ea typeface="+mj-ea"/>
                <a:cs typeface="Arial" panose="020B0604020202020204" pitchFamily="34" charset="0"/>
              </a:rPr>
              <a:t>THE CHARACTER OF MARY</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Mary was a </a:t>
            </a:r>
            <a:r>
              <a:rPr lang="en-US" sz="3600" i="1" u="sng" kern="1200" dirty="0">
                <a:solidFill>
                  <a:schemeClr val="bg1"/>
                </a:solidFill>
                <a:effectLst/>
                <a:latin typeface="Arial" panose="020B0604020202020204" pitchFamily="34" charset="0"/>
                <a:ea typeface="+mj-ea"/>
                <a:cs typeface="Arial" panose="020B0604020202020204" pitchFamily="34" charset="0"/>
              </a:rPr>
              <a:t>sorrowful</a:t>
            </a:r>
            <a:r>
              <a:rPr lang="en-US" sz="3600" kern="1200" dirty="0">
                <a:solidFill>
                  <a:schemeClr val="bg1"/>
                </a:solidFill>
                <a:effectLst/>
                <a:latin typeface="Arial" panose="020B0604020202020204" pitchFamily="34" charset="0"/>
                <a:ea typeface="+mj-ea"/>
                <a:cs typeface="Arial" panose="020B0604020202020204" pitchFamily="34" charset="0"/>
              </a:rPr>
              <a:t> woman</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endParaRPr lang="en-US" dirty="0"/>
          </a:p>
        </p:txBody>
      </p:sp>
    </p:spTree>
    <p:extLst>
      <p:ext uri="{BB962C8B-B14F-4D97-AF65-F5344CB8AC3E}">
        <p14:creationId xmlns:p14="http://schemas.microsoft.com/office/powerpoint/2010/main" val="23329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7F17A-29A5-4D7D-BF03-72B1C7065BC5}"/>
              </a:ext>
            </a:extLst>
          </p:cNvPr>
          <p:cNvSpPr>
            <a:spLocks noGrp="1"/>
          </p:cNvSpPr>
          <p:nvPr>
            <p:ph type="title"/>
          </p:nvPr>
        </p:nvSpPr>
        <p:spPr>
          <a:xfrm>
            <a:off x="613347" y="2103437"/>
            <a:ext cx="10989040" cy="1325563"/>
          </a:xfrm>
        </p:spPr>
        <p:txBody>
          <a:bodyPr>
            <a:normAutofit fontScale="90000"/>
          </a:bodyPr>
          <a:lstStyle/>
          <a:p>
            <a:pPr algn="l"/>
            <a:r>
              <a:rPr lang="en-US" sz="3600" kern="1200" dirty="0">
                <a:solidFill>
                  <a:schemeClr val="bg1"/>
                </a:solidFill>
                <a:effectLst/>
                <a:latin typeface="Arial" panose="020B0604020202020204" pitchFamily="34" charset="0"/>
                <a:ea typeface="+mj-ea"/>
                <a:cs typeface="Arial" panose="020B0604020202020204" pitchFamily="34" charset="0"/>
              </a:rPr>
              <a:t>“Simeon blessed them and said to Mary, his mother: “This child is destined to cause the falling and rising of many in Israel, and to be a sign that will be spoken against, so that the thoughts of many hearts will be revealed….</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“…And a sword will pierce your own soul too.”</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Luke 2:34-35 </a:t>
            </a:r>
          </a:p>
          <a:p>
            <a:endParaRPr lang="en-US" dirty="0"/>
          </a:p>
        </p:txBody>
      </p:sp>
    </p:spTree>
    <p:extLst>
      <p:ext uri="{BB962C8B-B14F-4D97-AF65-F5344CB8AC3E}">
        <p14:creationId xmlns:p14="http://schemas.microsoft.com/office/powerpoint/2010/main" val="277601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A24AF-61BD-40AF-8F6F-81893762720A}"/>
              </a:ext>
            </a:extLst>
          </p:cNvPr>
          <p:cNvSpPr>
            <a:spLocks noGrp="1"/>
          </p:cNvSpPr>
          <p:nvPr>
            <p:ph type="title"/>
          </p:nvPr>
        </p:nvSpPr>
        <p:spPr>
          <a:xfrm>
            <a:off x="713906" y="2598661"/>
            <a:ext cx="10764187" cy="1325563"/>
          </a:xfrm>
        </p:spPr>
        <p:txBody>
          <a:bodyPr>
            <a:normAutofit fontScale="90000"/>
          </a:bodyPr>
          <a:lstStyle/>
          <a:p>
            <a:r>
              <a:rPr lang="en-US" sz="3600" b="1" dirty="0">
                <a:solidFill>
                  <a:schemeClr val="bg1"/>
                </a:solidFill>
                <a:latin typeface="Arial" panose="020B0604020202020204" pitchFamily="34" charset="0"/>
                <a:cs typeface="Arial" panose="020B0604020202020204" pitchFamily="34" charset="0"/>
              </a:rPr>
              <a:t>THE CHARACTER OF MARY</a:t>
            </a:r>
            <a:br>
              <a:rPr lang="en-US" sz="3600" b="1"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sorrowful</a:t>
            </a:r>
            <a:r>
              <a:rPr lang="en-US" sz="3600" dirty="0">
                <a:solidFill>
                  <a:schemeClr val="bg1"/>
                </a:solidFill>
                <a:latin typeface="Arial" panose="020B0604020202020204" pitchFamily="34" charset="0"/>
                <a:cs typeface="Arial" panose="020B0604020202020204" pitchFamily="34" charset="0"/>
              </a:rPr>
              <a:t> woman</a:t>
            </a:r>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Mary was a </a:t>
            </a:r>
            <a:r>
              <a:rPr lang="en-US" sz="3600" i="1" u="sng" dirty="0">
                <a:solidFill>
                  <a:schemeClr val="bg1"/>
                </a:solidFill>
                <a:latin typeface="Arial" panose="020B0604020202020204" pitchFamily="34" charset="0"/>
                <a:cs typeface="Arial" panose="020B0604020202020204" pitchFamily="34" charset="0"/>
              </a:rPr>
              <a:t>blessed</a:t>
            </a:r>
            <a:r>
              <a:rPr lang="en-US" sz="3600" kern="1200" dirty="0">
                <a:solidFill>
                  <a:schemeClr val="bg1"/>
                </a:solidFill>
                <a:effectLst/>
                <a:latin typeface="Arial" panose="020B0604020202020204" pitchFamily="34" charset="0"/>
                <a:ea typeface="+mj-ea"/>
                <a:cs typeface="Arial" panose="020B0604020202020204" pitchFamily="34" charset="0"/>
              </a:rPr>
              <a:t> woman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br>
              <a:rPr lang="en-US" sz="3600" kern="1200" dirty="0">
                <a:solidFill>
                  <a:schemeClr val="bg1"/>
                </a:solidFill>
                <a:effectLst/>
                <a:latin typeface="Arial" panose="020B0604020202020204" pitchFamily="34" charset="0"/>
                <a:ea typeface="+mj-ea"/>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“…cried out with a loud voice, and said, “Blessed among women are you, and blessed is the fruit of your womb!”</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Luke 1:42</a:t>
            </a:r>
          </a:p>
          <a:p>
            <a:endParaRPr lang="en-US" dirty="0"/>
          </a:p>
        </p:txBody>
      </p:sp>
    </p:spTree>
    <p:extLst>
      <p:ext uri="{BB962C8B-B14F-4D97-AF65-F5344CB8AC3E}">
        <p14:creationId xmlns:p14="http://schemas.microsoft.com/office/powerpoint/2010/main" val="150197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D68C0-9192-47B3-B35B-9EBCFA9FC962}"/>
              </a:ext>
            </a:extLst>
          </p:cNvPr>
          <p:cNvSpPr>
            <a:spLocks noGrp="1"/>
          </p:cNvSpPr>
          <p:nvPr>
            <p:ph type="title"/>
          </p:nvPr>
        </p:nvSpPr>
        <p:spPr>
          <a:xfrm>
            <a:off x="838200" y="365127"/>
            <a:ext cx="10839138" cy="1325563"/>
          </a:xfrm>
        </p:spPr>
        <p:txBody>
          <a:bodyPr>
            <a:normAutofit fontScale="90000"/>
          </a:bodyPr>
          <a:lstStyle/>
          <a:p>
            <a:pPr algn="l"/>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 “The angel went to her and said, “Greetings, you who are highly favored! The Lord is with you.” Mary was greatly troubled at his words and wondered what kind of greeting this might be. But the angel said to her, “Do not be afraid, Mary, you have found favor with God.”</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Luke 1:28-30 </a:t>
            </a:r>
          </a:p>
          <a:p>
            <a:endParaRPr lang="en-US" dirty="0"/>
          </a:p>
        </p:txBody>
      </p:sp>
    </p:spTree>
    <p:extLst>
      <p:ext uri="{BB962C8B-B14F-4D97-AF65-F5344CB8AC3E}">
        <p14:creationId xmlns:p14="http://schemas.microsoft.com/office/powerpoint/2010/main" val="165580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CD56-ADBF-4290-969C-2065A6B9730D}"/>
              </a:ext>
            </a:extLst>
          </p:cNvPr>
          <p:cNvSpPr>
            <a:spLocks noGrp="1"/>
          </p:cNvSpPr>
          <p:nvPr>
            <p:ph type="title"/>
          </p:nvPr>
        </p:nvSpPr>
        <p:spPr>
          <a:xfrm>
            <a:off x="838199" y="365127"/>
            <a:ext cx="11153931" cy="1325563"/>
          </a:xfrm>
        </p:spPr>
        <p:txBody>
          <a:bodyPr>
            <a:normAutofit fontScale="90000"/>
          </a:bodyPr>
          <a:lstStyle/>
          <a:p>
            <a:pPr algn="l"/>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kern="1200" dirty="0">
                <a:solidFill>
                  <a:schemeClr val="bg1"/>
                </a:solidFill>
                <a:effectLst/>
                <a:latin typeface="Arial" panose="020B0604020202020204" pitchFamily="34" charset="0"/>
                <a:ea typeface="+mj-ea"/>
                <a:cs typeface="Arial" panose="020B0604020202020204" pitchFamily="34" charset="0"/>
              </a:rPr>
              <a:t> “In Him we have redemption through His blood, the forgiveness of our trespasses, according to the riches of His grace, which He lavished upon us in all wisdom and insight.”</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Ephesians 1:7 </a:t>
            </a:r>
          </a:p>
          <a:p>
            <a:endParaRPr lang="en-US" dirty="0"/>
          </a:p>
        </p:txBody>
      </p:sp>
    </p:spTree>
    <p:extLst>
      <p:ext uri="{BB962C8B-B14F-4D97-AF65-F5344CB8AC3E}">
        <p14:creationId xmlns:p14="http://schemas.microsoft.com/office/powerpoint/2010/main" val="166999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46C3E-9431-4472-8E12-D33A1394A4EF}"/>
              </a:ext>
            </a:extLst>
          </p:cNvPr>
          <p:cNvSpPr>
            <a:spLocks noGrp="1"/>
          </p:cNvSpPr>
          <p:nvPr>
            <p:ph type="title"/>
          </p:nvPr>
        </p:nvSpPr>
        <p:spPr/>
        <p:txBody>
          <a:bodyPr>
            <a:normAutofit fontScale="90000"/>
          </a:bodyPr>
          <a:lstStyle/>
          <a:p>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THE CHARACTER OF MARY</a:t>
            </a:r>
            <a:br>
              <a:rPr lang="en-US" sz="3600" b="1"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sorrowful</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blessed</a:t>
            </a:r>
            <a:r>
              <a:rPr lang="en-US" sz="3600" dirty="0">
                <a:solidFill>
                  <a:schemeClr val="bg1"/>
                </a:solidFill>
                <a:latin typeface="Arial" panose="020B0604020202020204" pitchFamily="34" charset="0"/>
                <a:cs typeface="Arial" panose="020B0604020202020204" pitchFamily="34" charset="0"/>
              </a:rPr>
              <a:t> woman </a:t>
            </a:r>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Mary was an </a:t>
            </a:r>
            <a:r>
              <a:rPr lang="en-US" sz="3600" i="1" u="sng" dirty="0">
                <a:solidFill>
                  <a:schemeClr val="bg1"/>
                </a:solidFill>
                <a:latin typeface="Arial" panose="020B0604020202020204" pitchFamily="34" charset="0"/>
                <a:cs typeface="Arial" panose="020B0604020202020204" pitchFamily="34" charset="0"/>
              </a:rPr>
              <a:t>educated</a:t>
            </a:r>
            <a:r>
              <a:rPr lang="en-US" sz="3600" kern="1200" dirty="0">
                <a:solidFill>
                  <a:schemeClr val="bg1"/>
                </a:solidFill>
                <a:effectLst/>
                <a:latin typeface="Arial" panose="020B0604020202020204" pitchFamily="34" charset="0"/>
                <a:ea typeface="+mj-ea"/>
                <a:cs typeface="Arial" panose="020B0604020202020204" pitchFamily="34" charset="0"/>
              </a:rPr>
              <a:t> woman</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endParaRPr lang="en-US" dirty="0"/>
          </a:p>
        </p:txBody>
      </p:sp>
    </p:spTree>
    <p:extLst>
      <p:ext uri="{BB962C8B-B14F-4D97-AF65-F5344CB8AC3E}">
        <p14:creationId xmlns:p14="http://schemas.microsoft.com/office/powerpoint/2010/main" val="408934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9805-5149-4F91-B167-1AFCDDFE9FA1}"/>
              </a:ext>
            </a:extLst>
          </p:cNvPr>
          <p:cNvSpPr>
            <a:spLocks noGrp="1"/>
          </p:cNvSpPr>
          <p:nvPr>
            <p:ph type="title"/>
          </p:nvPr>
        </p:nvSpPr>
        <p:spPr/>
        <p:txBody>
          <a:bodyPr>
            <a:normAutofit fontScale="90000"/>
          </a:bodyPr>
          <a:lstStyle/>
          <a:p>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br>
              <a:rPr lang="en-US" sz="3600" kern="1200" dirty="0">
                <a:solidFill>
                  <a:schemeClr val="bg1"/>
                </a:solidFill>
                <a:effectLst/>
                <a:latin typeface="Arial" panose="020B0604020202020204" pitchFamily="34" charset="0"/>
                <a:ea typeface="+mj-ea"/>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THE CHARACTER OF MARY</a:t>
            </a:r>
            <a:br>
              <a:rPr lang="en-US" sz="3600" b="1"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sorrowful</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 </a:t>
            </a:r>
            <a:r>
              <a:rPr lang="en-US" sz="3600" i="1" u="sng" dirty="0">
                <a:solidFill>
                  <a:schemeClr val="bg1"/>
                </a:solidFill>
                <a:latin typeface="Arial" panose="020B0604020202020204" pitchFamily="34" charset="0"/>
                <a:cs typeface="Arial" panose="020B0604020202020204" pitchFamily="34" charset="0"/>
              </a:rPr>
              <a:t>blessed</a:t>
            </a:r>
            <a:r>
              <a:rPr lang="en-US" sz="3600" dirty="0">
                <a:solidFill>
                  <a:schemeClr val="bg1"/>
                </a:solidFill>
                <a:latin typeface="Arial" panose="020B0604020202020204" pitchFamily="34" charset="0"/>
                <a:cs typeface="Arial" panose="020B0604020202020204" pitchFamily="34" charset="0"/>
              </a:rPr>
              <a:t> woman </a:t>
            </a:r>
            <a:br>
              <a:rPr lang="en-US" sz="3600" dirty="0">
                <a:solidFill>
                  <a:schemeClr val="bg1"/>
                </a:solidFill>
                <a:latin typeface="Arial" panose="020B0604020202020204" pitchFamily="34" charset="0"/>
                <a:cs typeface="Arial" panose="020B0604020202020204" pitchFamily="34" charset="0"/>
              </a:rPr>
            </a:b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Mary was an </a:t>
            </a:r>
            <a:r>
              <a:rPr lang="en-US" sz="3600" i="1" u="sng" dirty="0">
                <a:solidFill>
                  <a:schemeClr val="bg1"/>
                </a:solidFill>
                <a:latin typeface="Arial" panose="020B0604020202020204" pitchFamily="34" charset="0"/>
                <a:cs typeface="Arial" panose="020B0604020202020204" pitchFamily="34" charset="0"/>
              </a:rPr>
              <a:t>educated</a:t>
            </a:r>
            <a:r>
              <a:rPr lang="en-US" sz="3600" dirty="0">
                <a:solidFill>
                  <a:schemeClr val="bg1"/>
                </a:solidFill>
                <a:latin typeface="Arial" panose="020B0604020202020204" pitchFamily="34" charset="0"/>
                <a:cs typeface="Arial" panose="020B0604020202020204" pitchFamily="34" charset="0"/>
              </a:rPr>
              <a:t> woman</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kern="1200" dirty="0">
                <a:solidFill>
                  <a:schemeClr val="bg1"/>
                </a:solidFill>
                <a:effectLst/>
                <a:latin typeface="Arial" panose="020B0604020202020204" pitchFamily="34" charset="0"/>
                <a:ea typeface="+mj-ea"/>
                <a:cs typeface="Arial" panose="020B0604020202020204" pitchFamily="34" charset="0"/>
              </a:rPr>
              <a:t>Mary was a </a:t>
            </a:r>
            <a:r>
              <a:rPr lang="en-US" sz="3600" i="1" u="sng" dirty="0">
                <a:solidFill>
                  <a:schemeClr val="bg1"/>
                </a:solidFill>
                <a:latin typeface="Arial" panose="020B0604020202020204" pitchFamily="34" charset="0"/>
                <a:cs typeface="Arial" panose="020B0604020202020204" pitchFamily="34" charset="0"/>
              </a:rPr>
              <a:t>godly</a:t>
            </a:r>
            <a:r>
              <a:rPr lang="en-US" sz="3600" kern="1200" dirty="0">
                <a:solidFill>
                  <a:schemeClr val="bg1"/>
                </a:solidFill>
                <a:effectLst/>
                <a:latin typeface="Arial" panose="020B0604020202020204" pitchFamily="34" charset="0"/>
                <a:ea typeface="+mj-ea"/>
                <a:cs typeface="Arial" panose="020B0604020202020204" pitchFamily="34" charset="0"/>
              </a:rPr>
              <a:t> woman</a:t>
            </a:r>
          </a:p>
          <a:p>
            <a:pPr algn="l"/>
            <a:r>
              <a:rPr lang="en-US" sz="3600" kern="1200" dirty="0">
                <a:solidFill>
                  <a:schemeClr val="bg1"/>
                </a:solidFill>
                <a:effectLst/>
                <a:latin typeface="Arial" panose="020B0604020202020204" pitchFamily="34" charset="0"/>
                <a:ea typeface="+mj-ea"/>
                <a:cs typeface="Arial" panose="020B0604020202020204" pitchFamily="34" charset="0"/>
              </a:rPr>
              <a:t> </a:t>
            </a:r>
          </a:p>
          <a:p>
            <a:pPr algn="l"/>
            <a:r>
              <a:rPr lang="en-US" sz="3100" kern="1200" dirty="0">
                <a:solidFill>
                  <a:schemeClr val="bg1"/>
                </a:solidFill>
                <a:effectLst/>
                <a:latin typeface="Arial" panose="020B0604020202020204" pitchFamily="34" charset="0"/>
                <a:ea typeface="+mj-ea"/>
                <a:cs typeface="Arial" panose="020B0604020202020204" pitchFamily="34" charset="0"/>
              </a:rPr>
              <a:t> “I am the Lord’s servant,” Mary answered. </a:t>
            </a:r>
            <a:br>
              <a:rPr lang="en-US" sz="3100" kern="1200" dirty="0">
                <a:solidFill>
                  <a:schemeClr val="bg1"/>
                </a:solidFill>
                <a:effectLst/>
                <a:latin typeface="Arial" panose="020B0604020202020204" pitchFamily="34" charset="0"/>
                <a:ea typeface="+mj-ea"/>
                <a:cs typeface="Arial" panose="020B0604020202020204" pitchFamily="34" charset="0"/>
              </a:rPr>
            </a:br>
            <a:r>
              <a:rPr lang="en-US" sz="3100" dirty="0">
                <a:solidFill>
                  <a:schemeClr val="bg1"/>
                </a:solidFill>
                <a:latin typeface="Arial" panose="020B0604020202020204" pitchFamily="34" charset="0"/>
                <a:cs typeface="Arial" panose="020B0604020202020204" pitchFamily="34" charset="0"/>
              </a:rPr>
              <a:t>				</a:t>
            </a:r>
            <a:r>
              <a:rPr lang="en-US" sz="3100" kern="1200" dirty="0">
                <a:solidFill>
                  <a:schemeClr val="bg1"/>
                </a:solidFill>
                <a:effectLst/>
                <a:latin typeface="Arial" panose="020B0604020202020204" pitchFamily="34" charset="0"/>
                <a:ea typeface="+mj-ea"/>
                <a:cs typeface="Arial" panose="020B0604020202020204" pitchFamily="34" charset="0"/>
              </a:rPr>
              <a:t>“May it be to me as you have said.”</a:t>
            </a:r>
          </a:p>
          <a:p>
            <a:pPr algn="l"/>
            <a:r>
              <a:rPr lang="en-US" sz="3100" kern="1200" dirty="0">
                <a:solidFill>
                  <a:schemeClr val="bg1"/>
                </a:solidFill>
                <a:effectLst/>
                <a:latin typeface="Arial" panose="020B0604020202020204" pitchFamily="34" charset="0"/>
                <a:ea typeface="+mj-ea"/>
                <a:cs typeface="Arial" panose="020B0604020202020204" pitchFamily="34" charset="0"/>
              </a:rPr>
              <a:t> </a:t>
            </a:r>
          </a:p>
          <a:p>
            <a:pPr algn="l"/>
            <a:r>
              <a:rPr lang="en-US" sz="3100" kern="1200" dirty="0">
                <a:solidFill>
                  <a:schemeClr val="bg1"/>
                </a:solidFill>
                <a:effectLst/>
                <a:latin typeface="Arial" panose="020B0604020202020204" pitchFamily="34" charset="0"/>
                <a:ea typeface="+mj-ea"/>
                <a:cs typeface="Arial" panose="020B0604020202020204" pitchFamily="34" charset="0"/>
              </a:rPr>
              <a:t>									Luke 1:38</a:t>
            </a:r>
          </a:p>
          <a:p>
            <a:br>
              <a:rPr lang="en-US" dirty="0"/>
            </a:br>
            <a:br>
              <a:rPr lang="en-US" dirty="0"/>
            </a:br>
            <a:endParaRPr lang="en-US" dirty="0"/>
          </a:p>
        </p:txBody>
      </p:sp>
    </p:spTree>
    <p:extLst>
      <p:ext uri="{BB962C8B-B14F-4D97-AF65-F5344CB8AC3E}">
        <p14:creationId xmlns:p14="http://schemas.microsoft.com/office/powerpoint/2010/main" val="30864215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d Power Point New Resolution.potx" id="{FF69E977-E3D1-4572-998E-A1E415725640}" vid="{B9ED88CC-EF8D-42C8-9680-7F54585A8C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Brad Power Point New Resolution</Template>
  <TotalTime>482</TotalTime>
  <Words>505</Words>
  <Application>Microsoft Office PowerPoint</Application>
  <PresentationFormat>Widescreen</PresentationFormat>
  <Paragraphs>99</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“CHRISTMAS:   FROM A MOTHER’S PERSPECTIVE”     </vt:lpstr>
      <vt:lpstr> “And the angel said to her, "Do not be afraid, Mary; for you have found favor with God. And behold, you will conceive in your womb, and bear a son, and you shall name Him Jesus.  He will be great, and will be called the Son of the Most High; and the Lord God will give Him the throne of His father David; and He will reign over the house of Jacob forever; and His kingdom will have no end."            Luke 1:30-33     “I am the Lord’s servant,” Mary answered.      “May it be to me as you have said.”             Luke 1:38   </vt:lpstr>
      <vt:lpstr>THE CHARACTER OF MARY    Mary was a sorrowful woman      </vt:lpstr>
      <vt:lpstr>“Simeon blessed them and said to Mary, his mother: “This child is destined to cause the falling and rising of many in Israel, and to be a sign that will be spoken against, so that the thoughts of many hearts will be revealed….    “…And a sword will pierce your own soul too.”             Luke 2:34-35  </vt:lpstr>
      <vt:lpstr>THE CHARACTER OF MARY    Mary was a sorrowful woman    Mary was a blessed woman      “…cried out with a loud voice, and said, “Blessed among women are you, and blessed is the fruit of your womb!”            Luke 1:42 </vt:lpstr>
      <vt:lpstr>        “The angel went to her and said, “Greetings, you who are highly favored! The Lord is with you.” Mary was greatly troubled at his words and wondered what kind of greeting this might be. But the angel said to her, “Do not be afraid, Mary, you have found favor with God.”            Luke 1:28-30  </vt:lpstr>
      <vt:lpstr>        “In Him we have redemption through His blood, the forgiveness of our trespasses, according to the riches of His grace, which He lavished upon us in all wisdom and insight.”            Ephesians 1:7  </vt:lpstr>
      <vt:lpstr>       THE CHARACTER OF MARY    Mary was a sorrowful woman    Mary was a blessed woman      Mary was an educated woman       </vt:lpstr>
      <vt:lpstr>               THE CHARACTER OF MARY    Mary was a sorrowful woman    Mary was a blessed woman      Mary was an educated woman        Mary was a godly woman    “I am the Lord’s servant,” Mary answered.      “May it be to me as you have said.”            Luke 1:38   </vt:lpstr>
      <vt:lpstr> “Therefore also God highly exalted Him, and bestowed on Him the name which is above every name, that at the name of Jesus EVERY KNEE SHOULD BOW, of those who are in heaven, and on earth, and under the earth, and that every tongue should confess that Jesus Christ is Lord, to the glory of God the Father.”           Philippians 2:9-11 </vt:lpstr>
      <vt:lpstr>               THE CHARACTER OF MARY    Mary was a sorrowful woman    Mary was a blessed woman      Mary was an educated woman        Mary was a godly woman         Mary was a normal human woman        She was rebuked!     </vt:lpstr>
      <vt:lpstr>                 THE CHARACTER OF MARY    Mary was a sorrowful woman    Mary was a blessed woman      Mary was an educated woman        Mary was a godly woman         Mary was a normal human woman        She was rebuked!       She offered sacrifices!       </vt:lpstr>
      <vt:lpstr> “For there is one God, and one mediator also between    God and men, the man Christ Jesus,”            1 Timothy 2:5  </vt:lpstr>
      <vt:lpstr> “For we do not have a high priest who cannot sympathize with our weaknesses, but One who has been tempted in all things as we are, yet without sin. Let us therefore draw near with confidence to the throne of grace, that we may receive mercy and may find grace to help in time of need.”           Hebrews 4:15-16  </vt:lpstr>
      <vt:lpstr>     Mary was a normal human woman   She was rebuked!   She offered sacrifices!        She admitted her need for a Savior!       “And my spirit has rejoiced in God my Savior.”            Luke 1:47  </vt:lpstr>
      <vt:lpstr>        THE CHARACTER OF MARY   Mary was a sorrowful woman    Mary was a blessed woman   Mary was an educated woman         Mary was a godly woman       Mary was a normal human woman    Mary was a normal wife with a family    “Is not this the carpenter’s son? Is not His mother called Mary, and His brothers, James and Joseph and Simon and Judas? And His sisters, are they not all with us?””                 Matthew 13:55-56              </vt:lpstr>
      <vt:lpstr>1. God’s plans often involve extraordinary events       in ordinary people.      “But now, O LORD, You are our Father, We are the clay, and You our potter; And all of us are the work of Your hand.”             Isaiah 64:8 </vt:lpstr>
      <vt:lpstr>  “Blessed is a man who perseveres under trial; for once he has been approved, he will receive the crown of life, which the Lord has promised to those who love Him.”                James 1:12     “Consider it all joy, my brethren, when you encounter various trials, knowing that the testing of your faith produces endurance. And let endurance have its perfect result, that you may be perfect and complete, lacking in nothing.”               James 1:2-4 </vt:lpstr>
      <vt:lpstr>2. God’s plans also involve using us to        mold and shape others      “And the Child continued to grow and become strong, increasing in wisdom; and the grace of God was upon Him. And His parents used to go to Jerusalem every year at the Feast of the Passover.                   Luke 2:40-41  </vt:lpstr>
      <vt:lpstr> “…sitting in the midst of the teachers, both listening to them, and asking them questions. And all who heard Him were amazed at His understanding and His answers.”              Luke 2:46-47    </vt:lpstr>
      <vt:lpstr> “He continued in subjection to them; and His mother treasured all these things in her heart. And Jesus kept increasing in wisdom and stature, and in favor with God and men.”            Luke 2:51-52  </vt:lpstr>
      <vt:lpstr> “And you shall love the LORD your God with all your heart and with all your soul and with all your might. And these words, which I am commanding you today, shall be on your heart; and you shall teach them diligently to your sons and shall talk of them when you sit in your house and when you walk by the way and when you lie down and when you rise up. And you shall bind them as a sign on your hand and they shall be as frontals on your forehead. And you shall write them on the doorposts of your house and on your gates.”           Deuteronomy 6:5-9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Brad Fogal</dc:creator>
  <cp:lastModifiedBy>Brad Fogal</cp:lastModifiedBy>
  <cp:revision>105</cp:revision>
  <dcterms:created xsi:type="dcterms:W3CDTF">2017-07-26T19:11:55Z</dcterms:created>
  <dcterms:modified xsi:type="dcterms:W3CDTF">2017-12-02T02:43:03Z</dcterms:modified>
</cp:coreProperties>
</file>