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0" r:id="rId2"/>
    <p:sldId id="261" r:id="rId3"/>
    <p:sldId id="262" r:id="rId4"/>
    <p:sldId id="263" r:id="rId5"/>
    <p:sldId id="264"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64" d="100"/>
          <a:sy n="64" d="100"/>
        </p:scale>
        <p:origin x="84" y="702"/>
      </p:cViewPr>
      <p:guideLst/>
    </p:cSldViewPr>
  </p:slideViewPr>
  <p:outlineViewPr>
    <p:cViewPr>
      <p:scale>
        <a:sx n="33" d="100"/>
        <a:sy n="33" d="100"/>
      </p:scale>
      <p:origin x="0" y="-828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8EB42-774A-4474-AAE2-A8FDE40DA746}" type="datetimeFigureOut">
              <a:rPr lang="en-US" smtClean="0"/>
              <a:t>12/19/2017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D4B2C-64CB-4ECC-BFE4-4A7988531C64}" type="slidenum">
              <a:rPr lang="en-US" smtClean="0"/>
              <a:t>‹#›</a:t>
            </a:fld>
            <a:endParaRPr lang="en-US"/>
          </a:p>
        </p:txBody>
      </p:sp>
    </p:spTree>
    <p:extLst>
      <p:ext uri="{BB962C8B-B14F-4D97-AF65-F5344CB8AC3E}">
        <p14:creationId xmlns:p14="http://schemas.microsoft.com/office/powerpoint/2010/main" val="149527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D4B2C-64CB-4ECC-BFE4-4A7988531C64}" type="slidenum">
              <a:rPr lang="en-US" smtClean="0"/>
              <a:t>1</a:t>
            </a:fld>
            <a:endParaRPr lang="en-US"/>
          </a:p>
        </p:txBody>
      </p:sp>
    </p:spTree>
    <p:extLst>
      <p:ext uri="{BB962C8B-B14F-4D97-AF65-F5344CB8AC3E}">
        <p14:creationId xmlns:p14="http://schemas.microsoft.com/office/powerpoint/2010/main" val="195811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D4B2C-64CB-4ECC-BFE4-4A7988531C64}" type="slidenum">
              <a:rPr lang="en-US" smtClean="0"/>
              <a:t>2</a:t>
            </a:fld>
            <a:endParaRPr lang="en-US"/>
          </a:p>
        </p:txBody>
      </p:sp>
    </p:spTree>
    <p:extLst>
      <p:ext uri="{BB962C8B-B14F-4D97-AF65-F5344CB8AC3E}">
        <p14:creationId xmlns:p14="http://schemas.microsoft.com/office/powerpoint/2010/main" val="400922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1922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03288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61254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5032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78877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347B4-28A4-405C-B604-83339D67172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60514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347B4-28A4-405C-B604-83339D671726}"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79148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347B4-28A4-405C-B604-83339D671726}"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7512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347B4-28A4-405C-B604-83339D671726}"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47016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347B4-28A4-405C-B604-83339D67172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07588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347B4-28A4-405C-B604-83339D67172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76410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347B4-28A4-405C-B604-83339D671726}" type="datetimeFigureOut">
              <a:rPr lang="en-US" smtClean="0"/>
              <a:t>12/19/2017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AFFE-407E-4790-83AB-346E6F02C641}" type="slidenum">
              <a:rPr lang="en-US" smtClean="0"/>
              <a:t>‹#›</a:t>
            </a:fld>
            <a:endParaRPr lang="en-US"/>
          </a:p>
        </p:txBody>
      </p:sp>
    </p:spTree>
    <p:extLst>
      <p:ext uri="{BB962C8B-B14F-4D97-AF65-F5344CB8AC3E}">
        <p14:creationId xmlns:p14="http://schemas.microsoft.com/office/powerpoint/2010/main" val="2937396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F703-38B6-40A4-8DDD-7568BF09E3A0}"/>
              </a:ext>
            </a:extLst>
          </p:cNvPr>
          <p:cNvSpPr>
            <a:spLocks noGrp="1"/>
          </p:cNvSpPr>
          <p:nvPr>
            <p:ph type="title"/>
          </p:nvPr>
        </p:nvSpPr>
        <p:spPr>
          <a:xfrm>
            <a:off x="239842" y="634950"/>
            <a:ext cx="11767279" cy="1325563"/>
          </a:xfrm>
        </p:spPr>
        <p:txBody>
          <a:bodyPr>
            <a:noAutofit/>
          </a:bodyPr>
          <a:lstStyle/>
          <a:p>
            <a:pPr algn="l"/>
            <a:br>
              <a:rPr lang="en-US" sz="3600" b="0" baseline="0" dirty="0">
                <a:solidFill>
                  <a:schemeClr val="bg1"/>
                </a:solidFill>
                <a:latin typeface="Arial" panose="020B0604020202020204" pitchFamily="34" charset="0"/>
                <a:cs typeface="Arial" panose="020B0604020202020204" pitchFamily="34" charset="0"/>
              </a:rPr>
            </a:br>
            <a:br>
              <a:rPr lang="en-US" sz="3600" b="0" baseline="0" dirty="0">
                <a:solidFill>
                  <a:schemeClr val="bg1"/>
                </a:solidFill>
                <a:latin typeface="Arial" panose="020B0604020202020204" pitchFamily="34" charset="0"/>
                <a:cs typeface="Arial" panose="020B0604020202020204" pitchFamily="34" charset="0"/>
              </a:rPr>
            </a:br>
            <a:r>
              <a:rPr lang="en-US" sz="3600" b="0" kern="1200" dirty="0">
                <a:solidFill>
                  <a:schemeClr val="bg1"/>
                </a:solidFill>
                <a:effectLst/>
                <a:latin typeface="Arial" panose="020B0604020202020204" pitchFamily="34" charset="0"/>
                <a:cs typeface="Arial" panose="020B0604020202020204" pitchFamily="34" charset="0"/>
              </a:rPr>
              <a:t>“CHRISTMAS: </a:t>
            </a:r>
            <a:br>
              <a:rPr lang="en-US" sz="3600" b="0" kern="1200" dirty="0">
                <a:solidFill>
                  <a:schemeClr val="bg1"/>
                </a:solidFill>
                <a:effectLst/>
                <a:latin typeface="Arial" panose="020B0604020202020204" pitchFamily="34" charset="0"/>
                <a:cs typeface="Arial" panose="020B0604020202020204" pitchFamily="34" charset="0"/>
              </a:rPr>
            </a:br>
            <a:r>
              <a:rPr lang="en-US" sz="3600" b="0" dirty="0">
                <a:solidFill>
                  <a:schemeClr val="bg1"/>
                </a:solidFill>
                <a:latin typeface="Arial" panose="020B0604020202020204" pitchFamily="34" charset="0"/>
                <a:cs typeface="Arial" panose="020B0604020202020204" pitchFamily="34" charset="0"/>
              </a:rPr>
              <a:t>	FRESH EYES </a:t>
            </a:r>
            <a:r>
              <a:rPr lang="en-US" sz="3600" b="0" kern="1200" dirty="0">
                <a:solidFill>
                  <a:schemeClr val="bg1"/>
                </a:solidFill>
                <a:effectLst/>
                <a:latin typeface="Arial" panose="020B0604020202020204" pitchFamily="34" charset="0"/>
                <a:cs typeface="Arial" panose="020B0604020202020204" pitchFamily="34" charset="0"/>
              </a:rPr>
              <a:t>FROM </a:t>
            </a:r>
            <a:r>
              <a:rPr lang="en-US" sz="3600" b="1" i="1" kern="1200" dirty="0">
                <a:solidFill>
                  <a:schemeClr val="bg1"/>
                </a:solidFill>
                <a:effectLst/>
                <a:latin typeface="Arial" panose="020B0604020202020204" pitchFamily="34" charset="0"/>
                <a:cs typeface="Arial" panose="020B0604020202020204" pitchFamily="34" charset="0"/>
              </a:rPr>
              <a:t>HEAVEN’S</a:t>
            </a:r>
            <a:r>
              <a:rPr lang="en-US" sz="3600" b="0" kern="1200" dirty="0">
                <a:solidFill>
                  <a:schemeClr val="bg1"/>
                </a:solidFill>
                <a:effectLst/>
                <a:latin typeface="Arial" panose="020B0604020202020204" pitchFamily="34" charset="0"/>
                <a:cs typeface="Arial" panose="020B0604020202020204" pitchFamily="34" charset="0"/>
              </a:rPr>
              <a:t> PERSPECTIVE”</a:t>
            </a:r>
          </a:p>
          <a:p>
            <a:pPr algn="l"/>
            <a:r>
              <a:rPr lang="en-US" sz="3600" b="0" kern="1200" dirty="0">
                <a:solidFill>
                  <a:schemeClr val="bg1"/>
                </a:solidFill>
                <a:effectLst/>
                <a:latin typeface="Arial" panose="020B0604020202020204" pitchFamily="34" charset="0"/>
                <a:cs typeface="Arial" panose="020B0604020202020204" pitchFamily="34" charset="0"/>
              </a:rPr>
              <a:t> </a:t>
            </a:r>
          </a:p>
          <a:p>
            <a:pPr algn="l"/>
            <a:r>
              <a:rPr lang="en-US" sz="3600" b="0" kern="1200" dirty="0">
                <a:solidFill>
                  <a:schemeClr val="bg1"/>
                </a:solidFill>
                <a:effectLst/>
                <a:latin typeface="Arial" panose="020B0604020202020204" pitchFamily="34" charset="0"/>
                <a:cs typeface="Arial" panose="020B0604020202020204" pitchFamily="34" charset="0"/>
              </a:rPr>
              <a:t> </a:t>
            </a:r>
          </a:p>
          <a:p>
            <a:pPr algn="l"/>
            <a:endParaRPr lang="en-US" sz="3600" b="0" baseline="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659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63DA-309E-4EC1-9DBD-FF39337AB13D}"/>
              </a:ext>
            </a:extLst>
          </p:cNvPr>
          <p:cNvSpPr>
            <a:spLocks noGrp="1"/>
          </p:cNvSpPr>
          <p:nvPr>
            <p:ph type="title"/>
          </p:nvPr>
        </p:nvSpPr>
        <p:spPr>
          <a:xfrm>
            <a:off x="838199" y="1579330"/>
            <a:ext cx="10944069"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“But as many as </a:t>
            </a:r>
            <a:r>
              <a:rPr lang="en-US" sz="3600" b="1" i="1" dirty="0">
                <a:solidFill>
                  <a:schemeClr val="bg1"/>
                </a:solidFill>
                <a:latin typeface="Arial" panose="020B0604020202020204" pitchFamily="34" charset="0"/>
                <a:cs typeface="Arial" panose="020B0604020202020204" pitchFamily="34" charset="0"/>
              </a:rPr>
              <a:t>received</a:t>
            </a:r>
            <a:r>
              <a:rPr lang="en-US" sz="3600" b="0" kern="1200" dirty="0">
                <a:solidFill>
                  <a:schemeClr val="bg1"/>
                </a:solidFill>
                <a:effectLst/>
                <a:latin typeface="Arial" panose="020B0604020202020204" pitchFamily="34" charset="0"/>
                <a:ea typeface="+mj-ea"/>
                <a:cs typeface="Arial" panose="020B0604020202020204" pitchFamily="34" charset="0"/>
              </a:rPr>
              <a:t> Him, to </a:t>
            </a:r>
            <a:r>
              <a:rPr lang="en-US" sz="3600" b="1" i="1" dirty="0">
                <a:solidFill>
                  <a:schemeClr val="bg1"/>
                </a:solidFill>
                <a:latin typeface="Arial" panose="020B0604020202020204" pitchFamily="34" charset="0"/>
                <a:cs typeface="Arial" panose="020B0604020202020204" pitchFamily="34" charset="0"/>
              </a:rPr>
              <a:t>them</a:t>
            </a:r>
            <a:r>
              <a:rPr lang="en-US" sz="3600" b="0" kern="1200" dirty="0">
                <a:solidFill>
                  <a:schemeClr val="bg1"/>
                </a:solidFill>
                <a:effectLst/>
                <a:latin typeface="Arial" panose="020B0604020202020204" pitchFamily="34" charset="0"/>
                <a:ea typeface="+mj-ea"/>
                <a:cs typeface="Arial" panose="020B0604020202020204" pitchFamily="34" charset="0"/>
              </a:rPr>
              <a:t> He gave the </a:t>
            </a:r>
            <a:r>
              <a:rPr lang="en-US" sz="3600" b="1" i="1" dirty="0">
                <a:solidFill>
                  <a:schemeClr val="bg1"/>
                </a:solidFill>
                <a:latin typeface="Arial" panose="020B0604020202020204" pitchFamily="34" charset="0"/>
                <a:cs typeface="Arial" panose="020B0604020202020204" pitchFamily="34" charset="0"/>
              </a:rPr>
              <a:t>right</a:t>
            </a:r>
            <a:r>
              <a:rPr lang="en-US" sz="3600" b="0" kern="1200" dirty="0">
                <a:solidFill>
                  <a:schemeClr val="bg1"/>
                </a:solidFill>
                <a:effectLst/>
                <a:latin typeface="Arial" panose="020B0604020202020204" pitchFamily="34" charset="0"/>
                <a:ea typeface="+mj-ea"/>
                <a:cs typeface="Arial" panose="020B0604020202020204" pitchFamily="34" charset="0"/>
              </a:rPr>
              <a:t> to become </a:t>
            </a:r>
            <a:r>
              <a:rPr lang="en-US" sz="3600" b="1" i="1" dirty="0">
                <a:solidFill>
                  <a:schemeClr val="bg1"/>
                </a:solidFill>
                <a:latin typeface="Arial" panose="020B0604020202020204" pitchFamily="34" charset="0"/>
                <a:cs typeface="Arial" panose="020B0604020202020204" pitchFamily="34" charset="0"/>
              </a:rPr>
              <a:t>children of God</a:t>
            </a:r>
            <a:r>
              <a:rPr lang="en-US" sz="3600" b="0" kern="1200" dirty="0">
                <a:solidFill>
                  <a:schemeClr val="bg1"/>
                </a:solidFill>
                <a:effectLst/>
                <a:latin typeface="Arial" panose="020B0604020202020204" pitchFamily="34" charset="0"/>
                <a:ea typeface="+mj-ea"/>
                <a:cs typeface="Arial" panose="020B0604020202020204" pitchFamily="34" charset="0"/>
              </a:rPr>
              <a:t>, even to those who </a:t>
            </a:r>
            <a:r>
              <a:rPr lang="en-US" sz="3600" b="1" i="1" dirty="0">
                <a:solidFill>
                  <a:schemeClr val="bg1"/>
                </a:solidFill>
                <a:latin typeface="Arial" panose="020B0604020202020204" pitchFamily="34" charset="0"/>
                <a:cs typeface="Arial" panose="020B0604020202020204" pitchFamily="34" charset="0"/>
              </a:rPr>
              <a:t>believe</a:t>
            </a:r>
            <a:r>
              <a:rPr lang="en-US" sz="3600" b="0" kern="1200" dirty="0">
                <a:solidFill>
                  <a:schemeClr val="bg1"/>
                </a:solidFill>
                <a:effectLst/>
                <a:latin typeface="Arial" panose="020B0604020202020204" pitchFamily="34" charset="0"/>
                <a:ea typeface="+mj-ea"/>
                <a:cs typeface="Arial" panose="020B0604020202020204" pitchFamily="34" charset="0"/>
              </a:rPr>
              <a:t> in His name.”</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John 1:12</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1146232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B3D5-10AC-4BBE-97FC-FCBD5CE9A146}"/>
              </a:ext>
            </a:extLst>
          </p:cNvPr>
          <p:cNvSpPr>
            <a:spLocks noGrp="1"/>
          </p:cNvSpPr>
          <p:nvPr>
            <p:ph type="title"/>
          </p:nvPr>
        </p:nvSpPr>
        <p:spPr>
          <a:xfrm>
            <a:off x="838200" y="2766218"/>
            <a:ext cx="11019020"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“If you </a:t>
            </a:r>
            <a:r>
              <a:rPr lang="en-US" sz="3600" b="1" i="1" dirty="0">
                <a:solidFill>
                  <a:schemeClr val="bg1"/>
                </a:solidFill>
                <a:latin typeface="Arial" panose="020B0604020202020204" pitchFamily="34" charset="0"/>
                <a:cs typeface="Arial" panose="020B0604020202020204" pitchFamily="34" charset="0"/>
              </a:rPr>
              <a:t>confess</a:t>
            </a:r>
            <a:r>
              <a:rPr lang="en-US" sz="3600" b="0" kern="1200" dirty="0">
                <a:solidFill>
                  <a:schemeClr val="bg1"/>
                </a:solidFill>
                <a:effectLst/>
                <a:latin typeface="Arial" panose="020B0604020202020204" pitchFamily="34" charset="0"/>
                <a:ea typeface="+mj-ea"/>
                <a:cs typeface="Arial" panose="020B0604020202020204" pitchFamily="34" charset="0"/>
              </a:rPr>
              <a:t> with your mouth </a:t>
            </a:r>
            <a:r>
              <a:rPr lang="en-US" sz="3600" b="1" i="1" dirty="0">
                <a:solidFill>
                  <a:schemeClr val="bg1"/>
                </a:solidFill>
                <a:latin typeface="Arial" panose="020B0604020202020204" pitchFamily="34" charset="0"/>
                <a:cs typeface="Arial" panose="020B0604020202020204" pitchFamily="34" charset="0"/>
              </a:rPr>
              <a:t>Jesus</a:t>
            </a:r>
            <a:r>
              <a:rPr lang="en-US" sz="3600" b="0" kern="1200" dirty="0">
                <a:solidFill>
                  <a:schemeClr val="bg1"/>
                </a:solidFill>
                <a:effectLst/>
                <a:latin typeface="Arial" panose="020B0604020202020204" pitchFamily="34" charset="0"/>
                <a:ea typeface="+mj-ea"/>
                <a:cs typeface="Arial" panose="020B0604020202020204" pitchFamily="34" charset="0"/>
              </a:rPr>
              <a:t> as </a:t>
            </a:r>
            <a:r>
              <a:rPr lang="en-US" sz="3600" b="1" i="1" dirty="0">
                <a:solidFill>
                  <a:schemeClr val="bg1"/>
                </a:solidFill>
                <a:latin typeface="Arial" panose="020B0604020202020204" pitchFamily="34" charset="0"/>
                <a:cs typeface="Arial" panose="020B0604020202020204" pitchFamily="34" charset="0"/>
              </a:rPr>
              <a:t>Lord</a:t>
            </a:r>
            <a:r>
              <a:rPr lang="en-US" sz="3600" b="0" kern="1200" dirty="0">
                <a:solidFill>
                  <a:schemeClr val="bg1"/>
                </a:solidFill>
                <a:effectLst/>
                <a:latin typeface="Arial" panose="020B0604020202020204" pitchFamily="34" charset="0"/>
                <a:ea typeface="+mj-ea"/>
                <a:cs typeface="Arial" panose="020B0604020202020204" pitchFamily="34" charset="0"/>
              </a:rPr>
              <a:t>, and </a:t>
            </a:r>
            <a:r>
              <a:rPr lang="en-US" sz="3600" b="1" i="1" dirty="0">
                <a:solidFill>
                  <a:schemeClr val="bg1"/>
                </a:solidFill>
                <a:latin typeface="Arial" panose="020B0604020202020204" pitchFamily="34" charset="0"/>
                <a:cs typeface="Arial" panose="020B0604020202020204" pitchFamily="34" charset="0"/>
              </a:rPr>
              <a:t>believe</a:t>
            </a:r>
            <a:r>
              <a:rPr lang="en-US" sz="3600" b="0" kern="1200" dirty="0">
                <a:solidFill>
                  <a:schemeClr val="bg1"/>
                </a:solidFill>
                <a:effectLst/>
                <a:latin typeface="Arial" panose="020B0604020202020204" pitchFamily="34" charset="0"/>
                <a:ea typeface="+mj-ea"/>
                <a:cs typeface="Arial" panose="020B0604020202020204" pitchFamily="34" charset="0"/>
              </a:rPr>
              <a:t> in your </a:t>
            </a:r>
            <a:r>
              <a:rPr lang="en-US" sz="3600" b="1" i="1" dirty="0">
                <a:solidFill>
                  <a:schemeClr val="bg1"/>
                </a:solidFill>
                <a:latin typeface="Arial" panose="020B0604020202020204" pitchFamily="34" charset="0"/>
                <a:cs typeface="Arial" panose="020B0604020202020204" pitchFamily="34" charset="0"/>
              </a:rPr>
              <a:t>heart</a:t>
            </a:r>
            <a:r>
              <a:rPr lang="en-US" sz="3600" b="0" kern="1200" dirty="0">
                <a:solidFill>
                  <a:schemeClr val="bg1"/>
                </a:solidFill>
                <a:effectLst/>
                <a:latin typeface="Arial" panose="020B0604020202020204" pitchFamily="34" charset="0"/>
                <a:ea typeface="+mj-ea"/>
                <a:cs typeface="Arial" panose="020B0604020202020204" pitchFamily="34" charset="0"/>
              </a:rPr>
              <a:t> that God </a:t>
            </a:r>
            <a:r>
              <a:rPr lang="en-US" sz="3600" b="1" i="1" dirty="0">
                <a:solidFill>
                  <a:schemeClr val="bg1"/>
                </a:solidFill>
                <a:latin typeface="Arial" panose="020B0604020202020204" pitchFamily="34" charset="0"/>
                <a:cs typeface="Arial" panose="020B0604020202020204" pitchFamily="34" charset="0"/>
              </a:rPr>
              <a:t>raised Him from the dead</a:t>
            </a:r>
            <a:r>
              <a:rPr lang="en-US" sz="3600" b="0" kern="1200" dirty="0">
                <a:solidFill>
                  <a:schemeClr val="bg1"/>
                </a:solidFill>
                <a:effectLst/>
                <a:latin typeface="Arial" panose="020B0604020202020204" pitchFamily="34" charset="0"/>
                <a:ea typeface="+mj-ea"/>
                <a:cs typeface="Arial" panose="020B0604020202020204" pitchFamily="34" charset="0"/>
              </a:rPr>
              <a:t>, </a:t>
            </a:r>
            <a:r>
              <a:rPr lang="en-US" sz="3600" b="1" i="1" dirty="0">
                <a:solidFill>
                  <a:schemeClr val="bg1"/>
                </a:solidFill>
                <a:latin typeface="Arial" panose="020B0604020202020204" pitchFamily="34" charset="0"/>
                <a:cs typeface="Arial" panose="020B0604020202020204" pitchFamily="34" charset="0"/>
              </a:rPr>
              <a:t>you will be saved</a:t>
            </a:r>
            <a:r>
              <a:rPr lang="en-US" sz="3600" b="0" kern="1200" dirty="0">
                <a:solidFill>
                  <a:schemeClr val="bg1"/>
                </a:solidFill>
                <a:effectLst/>
                <a:latin typeface="Arial" panose="020B0604020202020204" pitchFamily="34" charset="0"/>
                <a:ea typeface="+mj-ea"/>
                <a:cs typeface="Arial" panose="020B0604020202020204" pitchFamily="34" charset="0"/>
              </a:rPr>
              <a:t>; for with the </a:t>
            </a:r>
            <a:r>
              <a:rPr lang="en-US" sz="3600" b="1" i="1" dirty="0">
                <a:solidFill>
                  <a:schemeClr val="bg1"/>
                </a:solidFill>
                <a:latin typeface="Arial" panose="020B0604020202020204" pitchFamily="34" charset="0"/>
                <a:cs typeface="Arial" panose="020B0604020202020204" pitchFamily="34" charset="0"/>
              </a:rPr>
              <a:t>heart</a:t>
            </a:r>
            <a:r>
              <a:rPr lang="en-US" sz="3600" b="0" kern="1200" dirty="0">
                <a:solidFill>
                  <a:schemeClr val="bg1"/>
                </a:solidFill>
                <a:effectLst/>
                <a:latin typeface="Arial" panose="020B0604020202020204" pitchFamily="34" charset="0"/>
                <a:ea typeface="+mj-ea"/>
                <a:cs typeface="Arial" panose="020B0604020202020204" pitchFamily="34" charset="0"/>
              </a:rPr>
              <a:t> a person </a:t>
            </a:r>
            <a:r>
              <a:rPr lang="en-US" sz="3600" b="1" i="1" dirty="0">
                <a:solidFill>
                  <a:schemeClr val="bg1"/>
                </a:solidFill>
                <a:latin typeface="Arial" panose="020B0604020202020204" pitchFamily="34" charset="0"/>
                <a:cs typeface="Arial" panose="020B0604020202020204" pitchFamily="34" charset="0"/>
              </a:rPr>
              <a:t>believes</a:t>
            </a:r>
            <a:r>
              <a:rPr lang="en-US" sz="3600" b="0" kern="1200" dirty="0">
                <a:solidFill>
                  <a:schemeClr val="bg1"/>
                </a:solidFill>
                <a:effectLst/>
                <a:latin typeface="Arial" panose="020B0604020202020204" pitchFamily="34" charset="0"/>
                <a:ea typeface="+mj-ea"/>
                <a:cs typeface="Arial" panose="020B0604020202020204" pitchFamily="34" charset="0"/>
              </a:rPr>
              <a:t>, resulting in </a:t>
            </a:r>
            <a:r>
              <a:rPr lang="en-US" sz="3600" b="1" i="1" dirty="0">
                <a:solidFill>
                  <a:schemeClr val="bg1"/>
                </a:solidFill>
                <a:latin typeface="Arial" panose="020B0604020202020204" pitchFamily="34" charset="0"/>
                <a:cs typeface="Arial" panose="020B0604020202020204" pitchFamily="34" charset="0"/>
              </a:rPr>
              <a:t>righteousness</a:t>
            </a:r>
            <a:r>
              <a:rPr lang="en-US" sz="3600" b="0" kern="1200" dirty="0">
                <a:solidFill>
                  <a:schemeClr val="bg1"/>
                </a:solidFill>
                <a:effectLst/>
                <a:latin typeface="Arial" panose="020B0604020202020204" pitchFamily="34" charset="0"/>
                <a:ea typeface="+mj-ea"/>
                <a:cs typeface="Arial" panose="020B0604020202020204" pitchFamily="34" charset="0"/>
              </a:rPr>
              <a:t>, and with the </a:t>
            </a:r>
            <a:r>
              <a:rPr lang="en-US" sz="3600" b="1" i="1" dirty="0">
                <a:solidFill>
                  <a:schemeClr val="bg1"/>
                </a:solidFill>
                <a:latin typeface="Arial" panose="020B0604020202020204" pitchFamily="34" charset="0"/>
                <a:cs typeface="Arial" panose="020B0604020202020204" pitchFamily="34" charset="0"/>
              </a:rPr>
              <a:t>mouth</a:t>
            </a:r>
            <a:r>
              <a:rPr lang="en-US" sz="3600" b="0" kern="1200" dirty="0">
                <a:solidFill>
                  <a:schemeClr val="bg1"/>
                </a:solidFill>
                <a:effectLst/>
                <a:latin typeface="Arial" panose="020B0604020202020204" pitchFamily="34" charset="0"/>
                <a:ea typeface="+mj-ea"/>
                <a:cs typeface="Arial" panose="020B0604020202020204" pitchFamily="34" charset="0"/>
              </a:rPr>
              <a:t> he </a:t>
            </a:r>
            <a:r>
              <a:rPr lang="en-US" sz="3600" b="1" i="1" dirty="0">
                <a:solidFill>
                  <a:schemeClr val="bg1"/>
                </a:solidFill>
                <a:latin typeface="Arial" panose="020B0604020202020204" pitchFamily="34" charset="0"/>
                <a:cs typeface="Arial" panose="020B0604020202020204" pitchFamily="34" charset="0"/>
              </a:rPr>
              <a:t>confesses</a:t>
            </a:r>
            <a:r>
              <a:rPr lang="en-US" sz="3600" b="0" kern="1200" dirty="0">
                <a:solidFill>
                  <a:schemeClr val="bg1"/>
                </a:solidFill>
                <a:effectLst/>
                <a:latin typeface="Arial" panose="020B0604020202020204" pitchFamily="34" charset="0"/>
                <a:ea typeface="+mj-ea"/>
                <a:cs typeface="Arial" panose="020B0604020202020204" pitchFamily="34" charset="0"/>
              </a:rPr>
              <a:t>, resulting in </a:t>
            </a:r>
            <a:r>
              <a:rPr lang="en-US" sz="3600" b="1" i="1" dirty="0">
                <a:solidFill>
                  <a:schemeClr val="bg1"/>
                </a:solidFill>
                <a:latin typeface="Arial" panose="020B0604020202020204" pitchFamily="34" charset="0"/>
                <a:cs typeface="Arial" panose="020B0604020202020204" pitchFamily="34" charset="0"/>
              </a:rPr>
              <a:t>salvation</a:t>
            </a:r>
            <a:r>
              <a:rPr lang="en-US" sz="3600" b="0" kern="1200" dirty="0">
                <a:solidFill>
                  <a:schemeClr val="bg1"/>
                </a:solidFill>
                <a:effectLst/>
                <a:latin typeface="Arial" panose="020B0604020202020204" pitchFamily="34" charset="0"/>
                <a:ea typeface="+mj-ea"/>
                <a:cs typeface="Arial" panose="020B0604020202020204" pitchFamily="34" charset="0"/>
              </a:rPr>
              <a:t>.”</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Romans 10:9-10</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endParaRPr lang="en-US" sz="3600" b="0" kern="1200" dirty="0">
              <a:solidFill>
                <a:schemeClr val="bg1"/>
              </a:solidFill>
              <a:effectLst/>
              <a:latin typeface="Arial" panose="020B0604020202020204" pitchFamily="34" charset="0"/>
              <a:cs typeface="Arial" panose="020B0604020202020204" pitchFamily="34" charset="0"/>
            </a:endParaRPr>
          </a:p>
          <a:p>
            <a:pPr algn="l"/>
            <a:r>
              <a:rPr lang="en-US" sz="3600" b="0" kern="1200" dirty="0">
                <a:solidFill>
                  <a:schemeClr val="bg1"/>
                </a:solidFill>
                <a:effectLst/>
                <a:latin typeface="Arial" panose="020B0604020202020204" pitchFamily="34" charset="0"/>
                <a:cs typeface="Arial" panose="020B0604020202020204" pitchFamily="34" charset="0"/>
              </a:rPr>
              <a:t> </a:t>
            </a:r>
          </a:p>
          <a:p>
            <a:pPr algn="l"/>
            <a:r>
              <a:rPr lang="en-US" sz="3600" b="0" kern="1200" dirty="0">
                <a:solidFill>
                  <a:schemeClr val="bg1"/>
                </a:solidFill>
                <a:effectLst/>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16215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F703-38B6-40A4-8DDD-7568BF09E3A0}"/>
              </a:ext>
            </a:extLst>
          </p:cNvPr>
          <p:cNvSpPr>
            <a:spLocks noGrp="1"/>
          </p:cNvSpPr>
          <p:nvPr>
            <p:ph type="title"/>
          </p:nvPr>
        </p:nvSpPr>
        <p:spPr>
          <a:xfrm>
            <a:off x="212360" y="2388799"/>
            <a:ext cx="11767279" cy="1325563"/>
          </a:xfrm>
        </p:spPr>
        <p:txBody>
          <a:bodyPr>
            <a:noAutofit/>
          </a:bodyPr>
          <a:lstStyle/>
          <a:p>
            <a:pPr algn="l"/>
            <a:r>
              <a:rPr lang="en-US" sz="2400" b="0" kern="1200" dirty="0">
                <a:solidFill>
                  <a:schemeClr val="bg1"/>
                </a:solidFill>
                <a:effectLst/>
                <a:latin typeface="Arial" panose="020B0604020202020204" pitchFamily="34" charset="0"/>
                <a:cs typeface="Arial" panose="020B0604020202020204" pitchFamily="34" charset="0"/>
              </a:rPr>
              <a:t>“And there were shepherds living out in the fields nearby, keeping watch over their flocks at night.  An angel of the Lord appeared to them, and the glory of the Lord shone around them, and they were terrified.  But the angel said to them, “Do not be afraid. I bring you good news that will cause a great joy for all the people. Today in the town of David a Savior has been born to you; he is the Messiah, the Lord. </a:t>
            </a:r>
            <a:br>
              <a:rPr lang="en-US" sz="2400" b="0" kern="1200" dirty="0">
                <a:solidFill>
                  <a:schemeClr val="bg1"/>
                </a:solidFill>
                <a:effectLst/>
                <a:latin typeface="Arial" panose="020B0604020202020204" pitchFamily="34" charset="0"/>
                <a:cs typeface="Arial" panose="020B0604020202020204" pitchFamily="34" charset="0"/>
              </a:rPr>
            </a:br>
            <a:br>
              <a:rPr lang="en-US" sz="2400" dirty="0">
                <a:solidFill>
                  <a:schemeClr val="bg1"/>
                </a:solidFill>
                <a:latin typeface="Arial" panose="020B0604020202020204" pitchFamily="34" charset="0"/>
                <a:cs typeface="Arial" panose="020B0604020202020204" pitchFamily="34" charset="0"/>
              </a:rPr>
            </a:br>
            <a:r>
              <a:rPr lang="en-US" sz="2400" b="0" kern="1200" dirty="0">
                <a:solidFill>
                  <a:schemeClr val="bg1"/>
                </a:solidFill>
                <a:effectLst/>
                <a:latin typeface="Arial" panose="020B0604020202020204" pitchFamily="34" charset="0"/>
                <a:cs typeface="Arial" panose="020B0604020202020204" pitchFamily="34" charset="0"/>
              </a:rPr>
              <a:t>“This will be a sign to you: You will find a baby wrapped in cloths and lying in a manger.” And suddenly, there was with the angel a multitude of the heavenly host praising God, “Glory to God in the highest heaven, and on earth peace to those whom his favor rests.” </a:t>
            </a:r>
          </a:p>
          <a:p>
            <a:pPr algn="l"/>
            <a:r>
              <a:rPr lang="en-US" sz="2400" b="0" kern="1200" dirty="0">
                <a:solidFill>
                  <a:schemeClr val="bg1"/>
                </a:solidFill>
                <a:effectLst/>
                <a:latin typeface="Arial" panose="020B0604020202020204" pitchFamily="34" charset="0"/>
                <a:cs typeface="Arial" panose="020B0604020202020204" pitchFamily="34" charset="0"/>
              </a:rPr>
              <a:t> </a:t>
            </a:r>
          </a:p>
          <a:p>
            <a:pPr algn="l"/>
            <a:r>
              <a:rPr lang="en-US" sz="2400" b="0" kern="1200" dirty="0">
                <a:solidFill>
                  <a:schemeClr val="bg1"/>
                </a:solidFill>
                <a:effectLst/>
                <a:latin typeface="Arial" panose="020B0604020202020204" pitchFamily="34" charset="0"/>
                <a:cs typeface="Arial" panose="020B0604020202020204" pitchFamily="34" charset="0"/>
              </a:rPr>
              <a:t>										     Luke 2:8-14</a:t>
            </a:r>
          </a:p>
          <a:p>
            <a:pPr algn="l"/>
            <a:r>
              <a:rPr lang="en-US" sz="2400" b="0" kern="1200" dirty="0">
                <a:solidFill>
                  <a:schemeClr val="bg1"/>
                </a:solidFill>
                <a:effectLst/>
                <a:latin typeface="Arial" panose="020B0604020202020204" pitchFamily="34" charset="0"/>
                <a:cs typeface="Arial" panose="020B0604020202020204" pitchFamily="34" charset="0"/>
              </a:rPr>
              <a:t> </a:t>
            </a:r>
          </a:p>
          <a:p>
            <a:pPr algn="l"/>
            <a:endParaRPr lang="en-US" sz="2400" b="0" baseline="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21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54BA7-EF76-46A2-82BB-D88D5FADC483}"/>
              </a:ext>
            </a:extLst>
          </p:cNvPr>
          <p:cNvSpPr>
            <a:spLocks noGrp="1"/>
          </p:cNvSpPr>
          <p:nvPr>
            <p:ph type="title"/>
          </p:nvPr>
        </p:nvSpPr>
        <p:spPr>
          <a:xfrm>
            <a:off x="568378" y="1639291"/>
            <a:ext cx="11303832"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There is a way which </a:t>
            </a:r>
            <a:r>
              <a:rPr lang="en-US" sz="3600" b="1" i="1" kern="1200" dirty="0">
                <a:solidFill>
                  <a:schemeClr val="bg1"/>
                </a:solidFill>
                <a:effectLst/>
                <a:latin typeface="Arial" panose="020B0604020202020204" pitchFamily="34" charset="0"/>
                <a:ea typeface="+mj-ea"/>
                <a:cs typeface="Arial" panose="020B0604020202020204" pitchFamily="34" charset="0"/>
              </a:rPr>
              <a:t>seems</a:t>
            </a:r>
            <a:r>
              <a:rPr lang="en-US" sz="3600" b="0" kern="1200" dirty="0">
                <a:solidFill>
                  <a:schemeClr val="bg1"/>
                </a:solidFill>
                <a:effectLst/>
                <a:latin typeface="Arial" panose="020B0604020202020204" pitchFamily="34" charset="0"/>
                <a:ea typeface="+mj-ea"/>
                <a:cs typeface="Arial" panose="020B0604020202020204" pitchFamily="34" charset="0"/>
              </a:rPr>
              <a:t> </a:t>
            </a:r>
            <a:r>
              <a:rPr lang="en-US" sz="3600" b="1" i="1" dirty="0">
                <a:solidFill>
                  <a:schemeClr val="bg1"/>
                </a:solidFill>
                <a:latin typeface="Arial" panose="020B0604020202020204" pitchFamily="34" charset="0"/>
                <a:cs typeface="Arial" panose="020B0604020202020204" pitchFamily="34" charset="0"/>
              </a:rPr>
              <a:t>right</a:t>
            </a:r>
            <a:r>
              <a:rPr lang="en-US" sz="3600" b="0" kern="1200" dirty="0">
                <a:solidFill>
                  <a:schemeClr val="bg1"/>
                </a:solidFill>
                <a:effectLst/>
                <a:latin typeface="Arial" panose="020B0604020202020204" pitchFamily="34" charset="0"/>
                <a:ea typeface="+mj-ea"/>
                <a:cs typeface="Arial" panose="020B0604020202020204" pitchFamily="34" charset="0"/>
              </a:rPr>
              <a:t> to a man, </a:t>
            </a:r>
            <a:br>
              <a:rPr lang="en-US" sz="3600" b="0" kern="1200" dirty="0">
                <a:solidFill>
                  <a:schemeClr val="bg1"/>
                </a:solidFill>
                <a:effectLst/>
                <a:latin typeface="Arial" panose="020B0604020202020204" pitchFamily="34" charset="0"/>
                <a:ea typeface="+mj-ea"/>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b="0" kern="1200" dirty="0">
                <a:solidFill>
                  <a:schemeClr val="bg1"/>
                </a:solidFill>
                <a:effectLst/>
                <a:latin typeface="Arial" panose="020B0604020202020204" pitchFamily="34" charset="0"/>
                <a:ea typeface="+mj-ea"/>
                <a:cs typeface="Arial" panose="020B0604020202020204" pitchFamily="34" charset="0"/>
              </a:rPr>
              <a:t>But its </a:t>
            </a:r>
            <a:r>
              <a:rPr lang="en-US" sz="3600" b="1" i="1" dirty="0">
                <a:solidFill>
                  <a:schemeClr val="bg1"/>
                </a:solidFill>
                <a:latin typeface="Arial" panose="020B0604020202020204" pitchFamily="34" charset="0"/>
                <a:cs typeface="Arial" panose="020B0604020202020204" pitchFamily="34" charset="0"/>
              </a:rPr>
              <a:t>end</a:t>
            </a:r>
            <a:r>
              <a:rPr lang="en-US" sz="3600" b="0" kern="1200" dirty="0">
                <a:solidFill>
                  <a:schemeClr val="bg1"/>
                </a:solidFill>
                <a:effectLst/>
                <a:latin typeface="Arial" panose="020B0604020202020204" pitchFamily="34" charset="0"/>
                <a:ea typeface="+mj-ea"/>
                <a:cs typeface="Arial" panose="020B0604020202020204" pitchFamily="34" charset="0"/>
              </a:rPr>
              <a:t> is the way of </a:t>
            </a:r>
            <a:r>
              <a:rPr lang="en-US" sz="3600" b="1" i="1" dirty="0">
                <a:solidFill>
                  <a:schemeClr val="bg1"/>
                </a:solidFill>
                <a:latin typeface="Arial" panose="020B0604020202020204" pitchFamily="34" charset="0"/>
                <a:cs typeface="Arial" panose="020B0604020202020204" pitchFamily="34" charset="0"/>
              </a:rPr>
              <a:t>death</a:t>
            </a:r>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Proverbs 14:12</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207212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40A7E-6FE7-4BF8-BAEA-47E7C1DBE994}"/>
              </a:ext>
            </a:extLst>
          </p:cNvPr>
          <p:cNvSpPr>
            <a:spLocks noGrp="1"/>
          </p:cNvSpPr>
          <p:nvPr>
            <p:ph type="title"/>
          </p:nvPr>
        </p:nvSpPr>
        <p:spPr>
          <a:xfrm>
            <a:off x="718278" y="1609311"/>
            <a:ext cx="11123952"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“And suddenly, there was with the angel a multitude of the heavenly host praising God, “Glory to God in the highest heaven, and on earth peace to those whom his favor rests.”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Luke 2:14</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309373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CDC6-FF16-4F3B-87DA-62C7E439AEF3}"/>
              </a:ext>
            </a:extLst>
          </p:cNvPr>
          <p:cNvSpPr>
            <a:spLocks noGrp="1"/>
          </p:cNvSpPr>
          <p:nvPr>
            <p:ph type="title"/>
          </p:nvPr>
        </p:nvSpPr>
        <p:spPr>
          <a:xfrm>
            <a:off x="643328" y="1399448"/>
            <a:ext cx="11243872"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"I am the way, and the truth, and the life; </a:t>
            </a:r>
            <a:br>
              <a:rPr lang="en-US" sz="3600" b="0" kern="1200" dirty="0">
                <a:solidFill>
                  <a:schemeClr val="bg1"/>
                </a:solidFill>
                <a:effectLst/>
                <a:latin typeface="Arial" panose="020B0604020202020204" pitchFamily="34" charset="0"/>
                <a:ea typeface="+mj-ea"/>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		      </a:t>
            </a:r>
            <a:r>
              <a:rPr lang="en-US" sz="3600" b="1" i="1" dirty="0">
                <a:solidFill>
                  <a:schemeClr val="bg1"/>
                </a:solidFill>
                <a:latin typeface="Arial" panose="020B0604020202020204" pitchFamily="34" charset="0"/>
                <a:cs typeface="Arial" panose="020B0604020202020204" pitchFamily="34" charset="0"/>
              </a:rPr>
              <a:t>no one </a:t>
            </a:r>
            <a:r>
              <a:rPr lang="en-US" sz="3600" b="0" kern="1200" dirty="0">
                <a:solidFill>
                  <a:schemeClr val="bg1"/>
                </a:solidFill>
                <a:effectLst/>
                <a:latin typeface="Arial" panose="020B0604020202020204" pitchFamily="34" charset="0"/>
                <a:ea typeface="+mj-ea"/>
                <a:cs typeface="Arial" panose="020B0604020202020204" pitchFamily="34" charset="0"/>
              </a:rPr>
              <a:t>comes to the Father </a:t>
            </a:r>
            <a:r>
              <a:rPr lang="en-US" sz="3600" b="1" i="1" dirty="0">
                <a:solidFill>
                  <a:schemeClr val="bg1"/>
                </a:solidFill>
                <a:latin typeface="Arial" panose="020B0604020202020204" pitchFamily="34" charset="0"/>
                <a:cs typeface="Arial" panose="020B0604020202020204" pitchFamily="34" charset="0"/>
              </a:rPr>
              <a:t>but through Me</a:t>
            </a:r>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John 14:6</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233241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DE9A9-707B-4796-8E33-03C7746B7516}"/>
              </a:ext>
            </a:extLst>
          </p:cNvPr>
          <p:cNvSpPr>
            <a:spLocks noGrp="1"/>
          </p:cNvSpPr>
          <p:nvPr>
            <p:ph type="title"/>
          </p:nvPr>
        </p:nvSpPr>
        <p:spPr>
          <a:xfrm>
            <a:off x="583367" y="1609310"/>
            <a:ext cx="11408764"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"And there is salvation in </a:t>
            </a:r>
            <a:r>
              <a:rPr lang="en-US" sz="3600" b="1" i="1" dirty="0">
                <a:solidFill>
                  <a:schemeClr val="bg1"/>
                </a:solidFill>
                <a:latin typeface="Arial" panose="020B0604020202020204" pitchFamily="34" charset="0"/>
                <a:cs typeface="Arial" panose="020B0604020202020204" pitchFamily="34" charset="0"/>
              </a:rPr>
              <a:t>no one else</a:t>
            </a:r>
            <a:r>
              <a:rPr lang="en-US" sz="3600" b="0" kern="1200" dirty="0">
                <a:solidFill>
                  <a:schemeClr val="bg1"/>
                </a:solidFill>
                <a:effectLst/>
                <a:latin typeface="Arial" panose="020B0604020202020204" pitchFamily="34" charset="0"/>
                <a:ea typeface="+mj-ea"/>
                <a:cs typeface="Arial" panose="020B0604020202020204" pitchFamily="34" charset="0"/>
              </a:rPr>
              <a:t>; for there is </a:t>
            </a:r>
            <a:r>
              <a:rPr lang="en-US" sz="3600" b="1" i="1" dirty="0">
                <a:solidFill>
                  <a:schemeClr val="bg1"/>
                </a:solidFill>
                <a:latin typeface="Arial" panose="020B0604020202020204" pitchFamily="34" charset="0"/>
                <a:cs typeface="Arial" panose="020B0604020202020204" pitchFamily="34" charset="0"/>
              </a:rPr>
              <a:t>no other name </a:t>
            </a:r>
            <a:r>
              <a:rPr lang="en-US" sz="3600" b="0" kern="1200" dirty="0">
                <a:solidFill>
                  <a:schemeClr val="bg1"/>
                </a:solidFill>
                <a:effectLst/>
                <a:latin typeface="Arial" panose="020B0604020202020204" pitchFamily="34" charset="0"/>
                <a:ea typeface="+mj-ea"/>
                <a:cs typeface="Arial" panose="020B0604020202020204" pitchFamily="34" charset="0"/>
              </a:rPr>
              <a:t>under heaven that has been given among men, by which we must be saved."</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Acts 4:12</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73789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7948F-5058-44EB-9E77-460B76BCC12D}"/>
              </a:ext>
            </a:extLst>
          </p:cNvPr>
          <p:cNvSpPr>
            <a:spLocks noGrp="1"/>
          </p:cNvSpPr>
          <p:nvPr>
            <p:ph type="title"/>
          </p:nvPr>
        </p:nvSpPr>
        <p:spPr>
          <a:xfrm>
            <a:off x="628336" y="2643632"/>
            <a:ext cx="11078981"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 “But God demonstrates His own love toward us, in that while we were yet sinners, Christ </a:t>
            </a:r>
            <a:r>
              <a:rPr lang="en-US" sz="3600" b="1" i="1" dirty="0">
                <a:solidFill>
                  <a:schemeClr val="bg1"/>
                </a:solidFill>
                <a:latin typeface="Arial" panose="020B0604020202020204" pitchFamily="34" charset="0"/>
                <a:cs typeface="Arial" panose="020B0604020202020204" pitchFamily="34" charset="0"/>
              </a:rPr>
              <a:t>died</a:t>
            </a:r>
            <a:r>
              <a:rPr lang="en-US" sz="3600" b="0" kern="1200" dirty="0">
                <a:solidFill>
                  <a:schemeClr val="bg1"/>
                </a:solidFill>
                <a:effectLst/>
                <a:latin typeface="Arial" panose="020B0604020202020204" pitchFamily="34" charset="0"/>
                <a:ea typeface="+mj-ea"/>
                <a:cs typeface="Arial" panose="020B0604020202020204" pitchFamily="34" charset="0"/>
              </a:rPr>
              <a:t> for us.”</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Romans 5:8</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br>
              <a:rPr lang="en-US" sz="3600" b="0" kern="1200" dirty="0">
                <a:solidFill>
                  <a:schemeClr val="bg1"/>
                </a:solidFill>
                <a:effectLst/>
                <a:latin typeface="Arial" panose="020B0604020202020204" pitchFamily="34" charset="0"/>
                <a:ea typeface="+mj-ea"/>
                <a:cs typeface="Arial" panose="020B0604020202020204" pitchFamily="34" charset="0"/>
              </a:rPr>
            </a:br>
            <a:endParaRPr lang="en-US" sz="3600" b="0" kern="1200" dirty="0">
              <a:solidFill>
                <a:schemeClr val="bg1"/>
              </a:solidFill>
              <a:effectLst/>
              <a:latin typeface="Arial" panose="020B0604020202020204" pitchFamily="34" charset="0"/>
              <a:ea typeface="+mj-ea"/>
              <a:cs typeface="Arial" panose="020B0604020202020204" pitchFamily="34" charset="0"/>
            </a:endParaRPr>
          </a:p>
          <a:p>
            <a:pPr algn="l"/>
            <a:r>
              <a:rPr lang="en-US" sz="3600" b="0" kern="1200" dirty="0">
                <a:solidFill>
                  <a:schemeClr val="bg1"/>
                </a:solidFill>
                <a:effectLst/>
                <a:latin typeface="Arial" panose="020B0604020202020204" pitchFamily="34" charset="0"/>
                <a:ea typeface="+mj-ea"/>
                <a:cs typeface="Arial" panose="020B0604020202020204" pitchFamily="34" charset="0"/>
              </a:rPr>
              <a:t> “For Christ also </a:t>
            </a:r>
            <a:r>
              <a:rPr lang="en-US" sz="3600" b="1" i="1" dirty="0">
                <a:solidFill>
                  <a:schemeClr val="bg1"/>
                </a:solidFill>
                <a:latin typeface="Arial" panose="020B0604020202020204" pitchFamily="34" charset="0"/>
                <a:cs typeface="Arial" panose="020B0604020202020204" pitchFamily="34" charset="0"/>
              </a:rPr>
              <a:t>died</a:t>
            </a:r>
            <a:r>
              <a:rPr lang="en-US" sz="3600" b="0" kern="1200" dirty="0">
                <a:solidFill>
                  <a:schemeClr val="bg1"/>
                </a:solidFill>
                <a:effectLst/>
                <a:latin typeface="Arial" panose="020B0604020202020204" pitchFamily="34" charset="0"/>
                <a:ea typeface="+mj-ea"/>
                <a:cs typeface="Arial" panose="020B0604020202020204" pitchFamily="34" charset="0"/>
              </a:rPr>
              <a:t> for </a:t>
            </a:r>
            <a:r>
              <a:rPr lang="en-US" sz="3600" b="1" i="1" dirty="0">
                <a:solidFill>
                  <a:schemeClr val="bg1"/>
                </a:solidFill>
                <a:latin typeface="Arial" panose="020B0604020202020204" pitchFamily="34" charset="0"/>
                <a:cs typeface="Arial" panose="020B0604020202020204" pitchFamily="34" charset="0"/>
              </a:rPr>
              <a:t>sins</a:t>
            </a:r>
            <a:r>
              <a:rPr lang="en-US" sz="3600" b="0" kern="1200" dirty="0">
                <a:solidFill>
                  <a:schemeClr val="bg1"/>
                </a:solidFill>
                <a:effectLst/>
                <a:latin typeface="Arial" panose="020B0604020202020204" pitchFamily="34" charset="0"/>
                <a:ea typeface="+mj-ea"/>
                <a:cs typeface="Arial" panose="020B0604020202020204" pitchFamily="34" charset="0"/>
              </a:rPr>
              <a:t> once for all, the </a:t>
            </a:r>
            <a:r>
              <a:rPr lang="en-US" sz="3600" b="1" i="1" dirty="0">
                <a:solidFill>
                  <a:schemeClr val="bg1"/>
                </a:solidFill>
                <a:latin typeface="Arial" panose="020B0604020202020204" pitchFamily="34" charset="0"/>
                <a:cs typeface="Arial" panose="020B0604020202020204" pitchFamily="34" charset="0"/>
              </a:rPr>
              <a:t>just</a:t>
            </a:r>
            <a:r>
              <a:rPr lang="en-US" sz="3600" b="0" kern="1200" dirty="0">
                <a:solidFill>
                  <a:schemeClr val="bg1"/>
                </a:solidFill>
                <a:effectLst/>
                <a:latin typeface="Arial" panose="020B0604020202020204" pitchFamily="34" charset="0"/>
                <a:ea typeface="+mj-ea"/>
                <a:cs typeface="Arial" panose="020B0604020202020204" pitchFamily="34" charset="0"/>
              </a:rPr>
              <a:t> for the </a:t>
            </a:r>
            <a:r>
              <a:rPr lang="en-US" sz="3600" b="1" i="1" dirty="0">
                <a:solidFill>
                  <a:schemeClr val="bg1"/>
                </a:solidFill>
                <a:latin typeface="Arial" panose="020B0604020202020204" pitchFamily="34" charset="0"/>
                <a:cs typeface="Arial" panose="020B0604020202020204" pitchFamily="34" charset="0"/>
              </a:rPr>
              <a:t>unjust</a:t>
            </a:r>
            <a:r>
              <a:rPr lang="en-US" sz="3600" b="0" kern="1200" dirty="0">
                <a:solidFill>
                  <a:schemeClr val="bg1"/>
                </a:solidFill>
                <a:effectLst/>
                <a:latin typeface="Arial" panose="020B0604020202020204" pitchFamily="34" charset="0"/>
                <a:ea typeface="+mj-ea"/>
                <a:cs typeface="Arial" panose="020B0604020202020204" pitchFamily="34" charset="0"/>
              </a:rPr>
              <a:t>, in order that He might </a:t>
            </a:r>
            <a:r>
              <a:rPr lang="en-US" sz="3600" b="1" i="1" dirty="0">
                <a:solidFill>
                  <a:schemeClr val="bg1"/>
                </a:solidFill>
                <a:latin typeface="Arial" panose="020B0604020202020204" pitchFamily="34" charset="0"/>
                <a:cs typeface="Arial" panose="020B0604020202020204" pitchFamily="34" charset="0"/>
              </a:rPr>
              <a:t>bring us to God</a:t>
            </a:r>
            <a:r>
              <a:rPr lang="en-US" sz="3600" b="0" kern="1200" dirty="0">
                <a:solidFill>
                  <a:schemeClr val="bg1"/>
                </a:solidFill>
                <a:effectLst/>
                <a:latin typeface="Arial" panose="020B0604020202020204" pitchFamily="34" charset="0"/>
                <a:ea typeface="+mj-ea"/>
                <a:cs typeface="Arial" panose="020B0604020202020204" pitchFamily="34" charset="0"/>
              </a:rPr>
              <a:t>, having been put to death in the flesh, but made alive in the spirit;”</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1 Peter 3:18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196525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9E98F-3E3E-45B0-BDA4-A18C491197E4}"/>
              </a:ext>
            </a:extLst>
          </p:cNvPr>
          <p:cNvSpPr>
            <a:spLocks noGrp="1"/>
          </p:cNvSpPr>
          <p:nvPr>
            <p:ph type="title"/>
          </p:nvPr>
        </p:nvSpPr>
        <p:spPr>
          <a:xfrm>
            <a:off x="658317" y="2766218"/>
            <a:ext cx="11153931"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 “He made </a:t>
            </a:r>
            <a:r>
              <a:rPr lang="en-US" sz="3600" b="1" i="1" dirty="0">
                <a:solidFill>
                  <a:schemeClr val="bg1"/>
                </a:solidFill>
                <a:latin typeface="Arial" panose="020B0604020202020204" pitchFamily="34" charset="0"/>
                <a:cs typeface="Arial" panose="020B0604020202020204" pitchFamily="34" charset="0"/>
              </a:rPr>
              <a:t>Him</a:t>
            </a:r>
            <a:r>
              <a:rPr lang="en-US" sz="3600" b="0" kern="1200" dirty="0">
                <a:solidFill>
                  <a:schemeClr val="bg1"/>
                </a:solidFill>
                <a:effectLst/>
                <a:latin typeface="Arial" panose="020B0604020202020204" pitchFamily="34" charset="0"/>
                <a:ea typeface="+mj-ea"/>
                <a:cs typeface="Arial" panose="020B0604020202020204" pitchFamily="34" charset="0"/>
              </a:rPr>
              <a:t> who knew no sin to </a:t>
            </a:r>
            <a:r>
              <a:rPr lang="en-US" sz="3600" b="1" i="1" dirty="0">
                <a:solidFill>
                  <a:schemeClr val="bg1"/>
                </a:solidFill>
                <a:latin typeface="Arial" panose="020B0604020202020204" pitchFamily="34" charset="0"/>
                <a:cs typeface="Arial" panose="020B0604020202020204" pitchFamily="34" charset="0"/>
              </a:rPr>
              <a:t>be sin </a:t>
            </a:r>
            <a:r>
              <a:rPr lang="en-US" sz="3600" b="0" kern="1200" dirty="0">
                <a:solidFill>
                  <a:schemeClr val="bg1"/>
                </a:solidFill>
                <a:effectLst/>
                <a:latin typeface="Arial" panose="020B0604020202020204" pitchFamily="34" charset="0"/>
                <a:ea typeface="+mj-ea"/>
                <a:cs typeface="Arial" panose="020B0604020202020204" pitchFamily="34" charset="0"/>
              </a:rPr>
              <a:t>on our behalf, that we might become the </a:t>
            </a:r>
            <a:r>
              <a:rPr lang="en-US" sz="3600" b="1" i="1" dirty="0">
                <a:solidFill>
                  <a:schemeClr val="bg1"/>
                </a:solidFill>
                <a:latin typeface="Arial" panose="020B0604020202020204" pitchFamily="34" charset="0"/>
                <a:cs typeface="Arial" panose="020B0604020202020204" pitchFamily="34" charset="0"/>
              </a:rPr>
              <a:t>righteousness</a:t>
            </a:r>
            <a:r>
              <a:rPr lang="en-US" sz="3600" b="0" kern="1200" dirty="0">
                <a:solidFill>
                  <a:schemeClr val="bg1"/>
                </a:solidFill>
                <a:effectLst/>
                <a:latin typeface="Arial" panose="020B0604020202020204" pitchFamily="34" charset="0"/>
                <a:ea typeface="+mj-ea"/>
                <a:cs typeface="Arial" panose="020B0604020202020204" pitchFamily="34" charset="0"/>
              </a:rPr>
              <a:t> of </a:t>
            </a:r>
            <a:r>
              <a:rPr lang="en-US" sz="3600" b="1" i="1" dirty="0">
                <a:solidFill>
                  <a:schemeClr val="bg1"/>
                </a:solidFill>
                <a:latin typeface="Arial" panose="020B0604020202020204" pitchFamily="34" charset="0"/>
                <a:cs typeface="Arial" panose="020B0604020202020204" pitchFamily="34" charset="0"/>
              </a:rPr>
              <a:t>God</a:t>
            </a:r>
            <a:r>
              <a:rPr lang="en-US" sz="3600" b="0" kern="1200" dirty="0">
                <a:solidFill>
                  <a:schemeClr val="bg1"/>
                </a:solidFill>
                <a:effectLst/>
                <a:latin typeface="Arial" panose="020B0604020202020204" pitchFamily="34" charset="0"/>
                <a:ea typeface="+mj-ea"/>
                <a:cs typeface="Arial" panose="020B0604020202020204" pitchFamily="34" charset="0"/>
              </a:rPr>
              <a:t> in </a:t>
            </a:r>
            <a:r>
              <a:rPr lang="en-US" sz="3600" b="1" i="1" dirty="0">
                <a:solidFill>
                  <a:schemeClr val="bg1"/>
                </a:solidFill>
                <a:latin typeface="Arial" panose="020B0604020202020204" pitchFamily="34" charset="0"/>
                <a:cs typeface="Arial" panose="020B0604020202020204" pitchFamily="34" charset="0"/>
              </a:rPr>
              <a:t>Him</a:t>
            </a:r>
            <a:r>
              <a:rPr lang="en-US" sz="3600" b="0" kern="1200" dirty="0">
                <a:solidFill>
                  <a:schemeClr val="bg1"/>
                </a:solidFill>
                <a:effectLst/>
                <a:latin typeface="Arial" panose="020B0604020202020204" pitchFamily="34" charset="0"/>
                <a:ea typeface="+mj-ea"/>
                <a:cs typeface="Arial" panose="020B0604020202020204" pitchFamily="34" charset="0"/>
              </a:rPr>
              <a:t>.”</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2 Corinthians 5:21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br>
              <a:rPr lang="en-US" sz="3600" b="0" kern="1200" dirty="0">
                <a:solidFill>
                  <a:schemeClr val="bg1"/>
                </a:solidFill>
                <a:effectLst/>
                <a:latin typeface="Arial" panose="020B0604020202020204" pitchFamily="34" charset="0"/>
                <a:ea typeface="+mj-ea"/>
                <a:cs typeface="Arial" panose="020B0604020202020204" pitchFamily="34" charset="0"/>
              </a:rPr>
            </a:br>
            <a:endParaRPr lang="en-US" sz="3600" b="0" kern="1200" dirty="0">
              <a:solidFill>
                <a:schemeClr val="bg1"/>
              </a:solidFill>
              <a:effectLst/>
              <a:latin typeface="Arial" panose="020B0604020202020204" pitchFamily="34" charset="0"/>
              <a:ea typeface="+mj-ea"/>
              <a:cs typeface="Arial" panose="020B0604020202020204" pitchFamily="34" charset="0"/>
            </a:endParaRPr>
          </a:p>
          <a:p>
            <a:pPr algn="l"/>
            <a:r>
              <a:rPr lang="en-US" sz="3600" b="0" kern="1200" dirty="0">
                <a:solidFill>
                  <a:schemeClr val="bg1"/>
                </a:solidFill>
                <a:effectLst/>
                <a:latin typeface="Arial" panose="020B0604020202020204" pitchFamily="34" charset="0"/>
                <a:ea typeface="+mj-ea"/>
                <a:cs typeface="Arial" panose="020B0604020202020204" pitchFamily="34" charset="0"/>
              </a:rPr>
              <a:t>“For Christ also </a:t>
            </a:r>
            <a:r>
              <a:rPr lang="en-US" sz="3600" b="1" i="1" dirty="0">
                <a:solidFill>
                  <a:schemeClr val="bg1"/>
                </a:solidFill>
                <a:latin typeface="Arial" panose="020B0604020202020204" pitchFamily="34" charset="0"/>
                <a:cs typeface="Arial" panose="020B0604020202020204" pitchFamily="34" charset="0"/>
              </a:rPr>
              <a:t>died</a:t>
            </a:r>
            <a:r>
              <a:rPr lang="en-US" sz="3600" b="0" kern="1200" dirty="0">
                <a:solidFill>
                  <a:schemeClr val="bg1"/>
                </a:solidFill>
                <a:effectLst/>
                <a:latin typeface="Arial" panose="020B0604020202020204" pitchFamily="34" charset="0"/>
                <a:ea typeface="+mj-ea"/>
                <a:cs typeface="Arial" panose="020B0604020202020204" pitchFamily="34" charset="0"/>
              </a:rPr>
              <a:t> for sins once for all, the just for the unjust, in order that He might </a:t>
            </a:r>
            <a:r>
              <a:rPr lang="en-US" sz="3600" b="1" i="1" dirty="0">
                <a:solidFill>
                  <a:schemeClr val="bg1"/>
                </a:solidFill>
                <a:latin typeface="Arial" panose="020B0604020202020204" pitchFamily="34" charset="0"/>
                <a:cs typeface="Arial" panose="020B0604020202020204" pitchFamily="34" charset="0"/>
              </a:rPr>
              <a:t>bring us to God</a:t>
            </a:r>
            <a:r>
              <a:rPr lang="en-US" sz="3600" b="0" kern="1200" dirty="0">
                <a:solidFill>
                  <a:schemeClr val="bg1"/>
                </a:solidFill>
                <a:effectLst/>
                <a:latin typeface="Arial" panose="020B0604020202020204" pitchFamily="34" charset="0"/>
                <a:ea typeface="+mj-ea"/>
                <a:cs typeface="Arial" panose="020B0604020202020204" pitchFamily="34" charset="0"/>
              </a:rPr>
              <a:t>, having been put to death in the flesh, but made alive in the spirit.”</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1 Peter 3:18</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endParaRPr lang="en-US" dirty="0"/>
          </a:p>
        </p:txBody>
      </p:sp>
    </p:spTree>
    <p:extLst>
      <p:ext uri="{BB962C8B-B14F-4D97-AF65-F5344CB8AC3E}">
        <p14:creationId xmlns:p14="http://schemas.microsoft.com/office/powerpoint/2010/main" val="233532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10AD-B555-4895-8055-28D7D634A7E7}"/>
              </a:ext>
            </a:extLst>
          </p:cNvPr>
          <p:cNvSpPr>
            <a:spLocks noGrp="1"/>
          </p:cNvSpPr>
          <p:nvPr>
            <p:ph type="title"/>
          </p:nvPr>
        </p:nvSpPr>
        <p:spPr>
          <a:xfrm>
            <a:off x="688297" y="1309508"/>
            <a:ext cx="10959059" cy="1325563"/>
          </a:xfrm>
        </p:spPr>
        <p:txBody>
          <a:bodyPr>
            <a:normAutofit fontScale="90000"/>
          </a:bodyPr>
          <a:lstStyle/>
          <a:p>
            <a:pPr algn="l"/>
            <a:r>
              <a:rPr lang="en-US" sz="3600" b="0" kern="1200" dirty="0">
                <a:solidFill>
                  <a:schemeClr val="bg1"/>
                </a:solidFill>
                <a:effectLst/>
                <a:latin typeface="Arial" panose="020B0604020202020204" pitchFamily="34" charset="0"/>
                <a:ea typeface="+mj-ea"/>
                <a:cs typeface="Arial" panose="020B0604020202020204" pitchFamily="34" charset="0"/>
              </a:rPr>
              <a:t> “But He offered </a:t>
            </a:r>
            <a:r>
              <a:rPr lang="en-US" sz="3600" b="1" i="1" dirty="0">
                <a:solidFill>
                  <a:schemeClr val="bg1"/>
                </a:solidFill>
                <a:latin typeface="Arial" panose="020B0604020202020204" pitchFamily="34" charset="0"/>
                <a:cs typeface="Arial" panose="020B0604020202020204" pitchFamily="34" charset="0"/>
              </a:rPr>
              <a:t>one sacrifice for sins </a:t>
            </a:r>
            <a:r>
              <a:rPr lang="en-US" sz="3600" b="0" kern="1200" dirty="0">
                <a:solidFill>
                  <a:schemeClr val="bg1"/>
                </a:solidFill>
                <a:effectLst/>
                <a:latin typeface="Arial" panose="020B0604020202020204" pitchFamily="34" charset="0"/>
                <a:ea typeface="+mj-ea"/>
                <a:cs typeface="Arial" panose="020B0604020202020204" pitchFamily="34" charset="0"/>
              </a:rPr>
              <a:t>for </a:t>
            </a:r>
            <a:r>
              <a:rPr lang="en-US" sz="3600" b="1" i="1" dirty="0">
                <a:solidFill>
                  <a:schemeClr val="bg1"/>
                </a:solidFill>
                <a:latin typeface="Arial" panose="020B0604020202020204" pitchFamily="34" charset="0"/>
                <a:cs typeface="Arial" panose="020B0604020202020204" pitchFamily="34" charset="0"/>
              </a:rPr>
              <a:t>all time </a:t>
            </a:r>
            <a:r>
              <a:rPr lang="en-US" sz="3600" b="0" kern="1200" dirty="0">
                <a:solidFill>
                  <a:schemeClr val="bg1"/>
                </a:solidFill>
                <a:effectLst/>
                <a:latin typeface="Arial" panose="020B0604020202020204" pitchFamily="34" charset="0"/>
                <a:ea typeface="+mj-ea"/>
                <a:cs typeface="Arial" panose="020B0604020202020204" pitchFamily="34" charset="0"/>
              </a:rPr>
              <a:t>…For by </a:t>
            </a:r>
            <a:r>
              <a:rPr lang="en-US" sz="3600" b="1" i="1" dirty="0">
                <a:solidFill>
                  <a:schemeClr val="bg1"/>
                </a:solidFill>
                <a:latin typeface="Arial" panose="020B0604020202020204" pitchFamily="34" charset="0"/>
                <a:cs typeface="Arial" panose="020B0604020202020204" pitchFamily="34" charset="0"/>
              </a:rPr>
              <a:t>one offering </a:t>
            </a:r>
            <a:r>
              <a:rPr lang="en-US" sz="3600" b="0" kern="1200" dirty="0">
                <a:solidFill>
                  <a:schemeClr val="bg1"/>
                </a:solidFill>
                <a:effectLst/>
                <a:latin typeface="Arial" panose="020B0604020202020204" pitchFamily="34" charset="0"/>
                <a:ea typeface="+mj-ea"/>
                <a:cs typeface="Arial" panose="020B0604020202020204" pitchFamily="34" charset="0"/>
              </a:rPr>
              <a:t>He has </a:t>
            </a:r>
            <a:r>
              <a:rPr lang="en-US" sz="3600" b="1" i="1" dirty="0">
                <a:solidFill>
                  <a:schemeClr val="bg1"/>
                </a:solidFill>
                <a:latin typeface="Arial" panose="020B0604020202020204" pitchFamily="34" charset="0"/>
                <a:cs typeface="Arial" panose="020B0604020202020204" pitchFamily="34" charset="0"/>
              </a:rPr>
              <a:t>perfected</a:t>
            </a:r>
            <a:r>
              <a:rPr lang="en-US" sz="3600" b="0" kern="1200" dirty="0">
                <a:solidFill>
                  <a:schemeClr val="bg1"/>
                </a:solidFill>
                <a:effectLst/>
                <a:latin typeface="Arial" panose="020B0604020202020204" pitchFamily="34" charset="0"/>
                <a:ea typeface="+mj-ea"/>
                <a:cs typeface="Arial" panose="020B0604020202020204" pitchFamily="34" charset="0"/>
              </a:rPr>
              <a:t> for </a:t>
            </a:r>
            <a:r>
              <a:rPr lang="en-US" sz="3600" b="1" i="1" dirty="0">
                <a:solidFill>
                  <a:schemeClr val="bg1"/>
                </a:solidFill>
                <a:latin typeface="Arial" panose="020B0604020202020204" pitchFamily="34" charset="0"/>
                <a:cs typeface="Arial" panose="020B0604020202020204" pitchFamily="34" charset="0"/>
              </a:rPr>
              <a:t>all time those</a:t>
            </a:r>
            <a:r>
              <a:rPr lang="en-US" sz="3600" b="0" kern="1200" dirty="0">
                <a:solidFill>
                  <a:schemeClr val="bg1"/>
                </a:solidFill>
                <a:effectLst/>
                <a:latin typeface="Arial" panose="020B0604020202020204" pitchFamily="34" charset="0"/>
                <a:ea typeface="+mj-ea"/>
                <a:cs typeface="Arial" panose="020B0604020202020204" pitchFamily="34" charset="0"/>
              </a:rPr>
              <a:t> who are </a:t>
            </a:r>
            <a:r>
              <a:rPr lang="en-US" sz="3600" b="1" i="1" dirty="0">
                <a:solidFill>
                  <a:schemeClr val="bg1"/>
                </a:solidFill>
                <a:latin typeface="Arial" panose="020B0604020202020204" pitchFamily="34" charset="0"/>
                <a:cs typeface="Arial" panose="020B0604020202020204" pitchFamily="34" charset="0"/>
              </a:rPr>
              <a:t>sanctified</a:t>
            </a:r>
            <a:r>
              <a:rPr lang="en-US" sz="3600" b="0" kern="1200" dirty="0">
                <a:solidFill>
                  <a:schemeClr val="bg1"/>
                </a:solidFill>
                <a:effectLst/>
                <a:latin typeface="Arial" panose="020B0604020202020204" pitchFamily="34" charset="0"/>
                <a:ea typeface="+mj-ea"/>
                <a:cs typeface="Arial" panose="020B0604020202020204" pitchFamily="34" charset="0"/>
              </a:rPr>
              <a:t>.”</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Hebrews 10:12-14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p>
          <a:p>
            <a:pPr algn="l"/>
            <a:r>
              <a:rPr lang="en-US" sz="3600" b="0" kern="1200" dirty="0">
                <a:solidFill>
                  <a:schemeClr val="bg1"/>
                </a:solidFill>
                <a:effectLst/>
                <a:latin typeface="Arial" panose="020B0604020202020204" pitchFamily="34" charset="0"/>
                <a:ea typeface="+mj-ea"/>
                <a:cs typeface="Arial" panose="020B0604020202020204" pitchFamily="34" charset="0"/>
              </a:rPr>
              <a:t> </a:t>
            </a:r>
            <a:endParaRPr lang="en-US" dirty="0"/>
          </a:p>
        </p:txBody>
      </p:sp>
    </p:spTree>
    <p:extLst>
      <p:ext uri="{BB962C8B-B14F-4D97-AF65-F5344CB8AC3E}">
        <p14:creationId xmlns:p14="http://schemas.microsoft.com/office/powerpoint/2010/main" val="3042899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d Power Point New Resolution.potx" id="{FF69E977-E3D1-4572-998E-A1E415725640}" vid="{B9ED88CC-EF8D-42C8-9680-7F54585A8C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Brad Power Point New Resolution</Template>
  <TotalTime>524</TotalTime>
  <Words>352</Words>
  <Application>Microsoft Office PowerPoint</Application>
  <PresentationFormat>Widescreen</PresentationFormat>
  <Paragraphs>59</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“CHRISTMAS:   FRESH EYES FROM HEAVEN’S PERSPECTIVE”     </vt:lpstr>
      <vt:lpstr>“And there were shepherds living out in the fields nearby, keeping watch over their flocks at night.  An angel of the Lord appeared to them, and the glory of the Lord shone around them, and they were terrified.  But the angel said to them, “Do not be afraid. I bring you good news that will cause a great joy for all the people. Today in the town of David a Savior has been born to you; he is the Messiah, the Lord.   “This will be a sign to you: You will find a baby wrapped in cloths and lying in a manger.” And suddenly, there was with the angel a multitude of the heavenly host praising God, “Glory to God in the highest heaven, and on earth peace to those whom his favor rests.”                   Luke 2:8-14   </vt:lpstr>
      <vt:lpstr>There is a way which seems right to a man,      But its end is the way of death.             Proverbs 14:12   </vt:lpstr>
      <vt:lpstr>“And suddenly, there was with the angel a multitude of the heavenly host praising God, “Glory to God in the highest heaven, and on earth peace to those whom his favor rests.”              Luke 2:14   </vt:lpstr>
      <vt:lpstr>"I am the way, and the truth, and the life;          no one comes to the Father but through Me.              John 14:6   </vt:lpstr>
      <vt:lpstr>"And there is salvation in no one else; for there is no other name under heaven that has been given among men, by which we must be saved."             Acts 4:12   </vt:lpstr>
      <vt:lpstr> “But God demonstrates His own love toward us, in that while we were yet sinners, Christ died for us.”            Romans 5:8     “For Christ also died for sins once for all, the just for the unjust, in order that He might bring us to God, having been put to death in the flesh, but made alive in the spirit;”            1 Peter 3:18    </vt:lpstr>
      <vt:lpstr> “He made Him who knew no sin to be sin on our behalf, that we might become the righteousness of God in Him.”           2 Corinthians 5:21     “For Christ also died for sins once for all, the just for the unjust, in order that He might bring us to God, having been put to death in the flesh, but made alive in the spirit.”               1 Peter 3:18     </vt:lpstr>
      <vt:lpstr> “But He offered one sacrifice for sins for all time …For by one offering He has perfected for all time those who are sanctified.”           Hebrews 10:12-14     </vt:lpstr>
      <vt:lpstr>“But as many as received Him, to them He gave the right to become children of God, even to those who believe in His name.”                John 1:12   </vt:lpstr>
      <vt:lpstr>“If you confess with your mouth Jesus as Lord, and believe in your heart that God raised Him from the dead, you will be saved; for with the heart a person believes, resulting in righteousness, and with the mouth he confesses, resulting in salvation.”             Romans 10:9-10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Brad Fogal</dc:creator>
  <cp:lastModifiedBy>Brad Fogal</cp:lastModifiedBy>
  <cp:revision>114</cp:revision>
  <dcterms:created xsi:type="dcterms:W3CDTF">2017-07-26T19:11:55Z</dcterms:created>
  <dcterms:modified xsi:type="dcterms:W3CDTF">2017-12-19T21:17:19Z</dcterms:modified>
</cp:coreProperties>
</file>